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73" r:id="rId1"/>
  </p:sldMasterIdLst>
  <p:notesMasterIdLst>
    <p:notesMasterId r:id="rId18"/>
  </p:notesMasterIdLst>
  <p:handoutMasterIdLst>
    <p:handoutMasterId r:id="rId19"/>
  </p:handoutMasterIdLst>
  <p:sldIdLst>
    <p:sldId id="372" r:id="rId2"/>
    <p:sldId id="366" r:id="rId3"/>
    <p:sldId id="292" r:id="rId4"/>
    <p:sldId id="265" r:id="rId5"/>
    <p:sldId id="270" r:id="rId6"/>
    <p:sldId id="267" r:id="rId7"/>
    <p:sldId id="371" r:id="rId8"/>
    <p:sldId id="299" r:id="rId9"/>
    <p:sldId id="300" r:id="rId10"/>
    <p:sldId id="301" r:id="rId11"/>
    <p:sldId id="356" r:id="rId12"/>
    <p:sldId id="364" r:id="rId13"/>
    <p:sldId id="304" r:id="rId14"/>
    <p:sldId id="302" r:id="rId15"/>
    <p:sldId id="305" r:id="rId16"/>
    <p:sldId id="310" r:id="rId17"/>
  </p:sldIdLst>
  <p:sldSz cx="9144000" cy="6858000" type="screen4x3"/>
  <p:notesSz cx="6881813" cy="92964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Worley" initials="HW" lastIdx="1" clrIdx="0">
    <p:extLst>
      <p:ext uri="{19B8F6BF-5375-455C-9EA6-DF929625EA0E}">
        <p15:presenceInfo xmlns:p15="http://schemas.microsoft.com/office/powerpoint/2012/main" userId="S-1-5-21-94512158-1502817275-145704350-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AD42"/>
    <a:srgbClr val="9A3F00"/>
    <a:srgbClr val="663300"/>
    <a:srgbClr val="000000"/>
    <a:srgbClr val="A2A2A2"/>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58100" autoAdjust="0"/>
  </p:normalViewPr>
  <p:slideViewPr>
    <p:cSldViewPr showGuides="1">
      <p:cViewPr varScale="1">
        <p:scale>
          <a:sx n="50" d="100"/>
          <a:sy n="50" d="100"/>
        </p:scale>
        <p:origin x="2347" y="29"/>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howGuides="1">
      <p:cViewPr varScale="1">
        <p:scale>
          <a:sx n="81" d="100"/>
          <a:sy n="81" d="100"/>
        </p:scale>
        <p:origin x="3168" y="10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82913"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1027" name="Rectangle 3"/>
          <p:cNvSpPr>
            <a:spLocks noGrp="1" noChangeArrowheads="1"/>
          </p:cNvSpPr>
          <p:nvPr>
            <p:ph type="dt" sz="quarter" idx="1"/>
          </p:nvPr>
        </p:nvSpPr>
        <p:spPr bwMode="auto">
          <a:xfrm>
            <a:off x="3898900" y="0"/>
            <a:ext cx="2982913"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028" name="Rectangle 4"/>
          <p:cNvSpPr>
            <a:spLocks noGrp="1" noChangeArrowheads="1"/>
          </p:cNvSpPr>
          <p:nvPr>
            <p:ph type="ftr" sz="quarter" idx="2"/>
          </p:nvPr>
        </p:nvSpPr>
        <p:spPr bwMode="auto">
          <a:xfrm>
            <a:off x="0" y="8831263"/>
            <a:ext cx="2982913"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1029" name="Rectangle 5"/>
          <p:cNvSpPr>
            <a:spLocks noGrp="1" noChangeArrowheads="1"/>
          </p:cNvSpPr>
          <p:nvPr>
            <p:ph type="sldNum" sz="quarter" idx="3"/>
          </p:nvPr>
        </p:nvSpPr>
        <p:spPr bwMode="auto">
          <a:xfrm>
            <a:off x="3898900" y="8831263"/>
            <a:ext cx="2982913"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a:defRPr sz="1200"/>
            </a:lvl1pPr>
          </a:lstStyle>
          <a:p>
            <a:pPr>
              <a:defRPr/>
            </a:pPr>
            <a:fld id="{322A5ED6-ABFF-475A-BC54-91CA69F702AA}" type="slidenum">
              <a:rPr lang="en-US" altLang="en-US"/>
              <a:pPr>
                <a:defRPr/>
              </a:pPr>
              <a:t>‹#›</a:t>
            </a:fld>
            <a:endParaRPr lang="en-US" altLang="en-US"/>
          </a:p>
        </p:txBody>
      </p:sp>
    </p:spTree>
    <p:extLst>
      <p:ext uri="{BB962C8B-B14F-4D97-AF65-F5344CB8AC3E}">
        <p14:creationId xmlns:p14="http://schemas.microsoft.com/office/powerpoint/2010/main" val="2557193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82913"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9875" name="Rectangle 3"/>
          <p:cNvSpPr>
            <a:spLocks noGrp="1" noChangeArrowheads="1"/>
          </p:cNvSpPr>
          <p:nvPr>
            <p:ph type="dt" idx="1"/>
          </p:nvPr>
        </p:nvSpPr>
        <p:spPr bwMode="auto">
          <a:xfrm>
            <a:off x="3898900" y="0"/>
            <a:ext cx="2982913"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17600" y="696913"/>
            <a:ext cx="4646613"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7" name="Rectangle 5"/>
          <p:cNvSpPr>
            <a:spLocks noGrp="1" noChangeArrowheads="1"/>
          </p:cNvSpPr>
          <p:nvPr>
            <p:ph type="body" sz="quarter" idx="3"/>
          </p:nvPr>
        </p:nvSpPr>
        <p:spPr bwMode="auto">
          <a:xfrm>
            <a:off x="917575" y="4416425"/>
            <a:ext cx="5046663" cy="4183063"/>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9878" name="Rectangle 6"/>
          <p:cNvSpPr>
            <a:spLocks noGrp="1" noChangeArrowheads="1"/>
          </p:cNvSpPr>
          <p:nvPr>
            <p:ph type="ftr" sz="quarter" idx="4"/>
          </p:nvPr>
        </p:nvSpPr>
        <p:spPr bwMode="auto">
          <a:xfrm>
            <a:off x="0" y="8831263"/>
            <a:ext cx="2982913"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9879" name="Rectangle 7"/>
          <p:cNvSpPr>
            <a:spLocks noGrp="1" noChangeArrowheads="1"/>
          </p:cNvSpPr>
          <p:nvPr>
            <p:ph type="sldNum" sz="quarter" idx="5"/>
          </p:nvPr>
        </p:nvSpPr>
        <p:spPr bwMode="auto">
          <a:xfrm>
            <a:off x="3898900" y="8831263"/>
            <a:ext cx="2982913"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a:defRPr sz="1200"/>
            </a:lvl1pPr>
          </a:lstStyle>
          <a:p>
            <a:pPr>
              <a:defRPr/>
            </a:pPr>
            <a:fld id="{46461E59-AEBB-47B2-B923-25FEB95E06DB}" type="slidenum">
              <a:rPr lang="en-US" altLang="en-US"/>
              <a:pPr>
                <a:defRPr/>
              </a:pPr>
              <a:t>‹#›</a:t>
            </a:fld>
            <a:endParaRPr lang="en-US" altLang="en-US"/>
          </a:p>
        </p:txBody>
      </p:sp>
    </p:spTree>
    <p:extLst>
      <p:ext uri="{BB962C8B-B14F-4D97-AF65-F5344CB8AC3E}">
        <p14:creationId xmlns:p14="http://schemas.microsoft.com/office/powerpoint/2010/main" val="33392603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Our</a:t>
            </a:r>
            <a:r>
              <a:rPr lang="en-US" baseline="0" dirty="0"/>
              <a:t> goals for Part One of the presentation are to teach the basics of data visualization or “data </a:t>
            </a:r>
            <a:r>
              <a:rPr lang="en-US" baseline="0" dirty="0" err="1"/>
              <a:t>viz</a:t>
            </a:r>
            <a:r>
              <a:rPr lang="en-US" baseline="0" dirty="0"/>
              <a:t>” as we will call it. You will learn the definition of data </a:t>
            </a:r>
            <a:r>
              <a:rPr lang="en-US" baseline="0" dirty="0" err="1"/>
              <a:t>viz</a:t>
            </a:r>
            <a:r>
              <a:rPr lang="en-US" baseline="0" dirty="0"/>
              <a:t>, why they can be effective to communicate information, and how to plan for one. Part Two of this presentation will review useful design tips for data </a:t>
            </a:r>
            <a:r>
              <a:rPr lang="en-US" baseline="0" dirty="0" err="1"/>
              <a:t>viz</a:t>
            </a:r>
            <a:r>
              <a:rPr lang="en-US" baseline="0" dirty="0"/>
              <a:t> and some suggested tools you can use to make them. </a:t>
            </a:r>
            <a:r>
              <a:rPr lang="en-US" sz="1200" b="0" i="0" kern="1200" dirty="0">
                <a:solidFill>
                  <a:schemeClr val="tx1"/>
                </a:solidFill>
                <a:effectLst/>
                <a:latin typeface="Arial" charset="0"/>
                <a:ea typeface="ＭＳ Ｐゴシック" pitchFamily="34" charset="-128"/>
                <a:cs typeface="ＭＳ Ｐゴシック" charset="-128"/>
              </a:rPr>
              <a:t>After listening</a:t>
            </a:r>
            <a:r>
              <a:rPr lang="en-US" sz="1200" b="0" i="0" kern="1200" baseline="0" dirty="0">
                <a:solidFill>
                  <a:schemeClr val="tx1"/>
                </a:solidFill>
                <a:effectLst/>
                <a:latin typeface="Arial" charset="0"/>
                <a:ea typeface="ＭＳ Ｐゴシック" pitchFamily="34" charset="-128"/>
                <a:cs typeface="ＭＳ Ｐゴシック" charset="-128"/>
              </a:rPr>
              <a:t> to </a:t>
            </a:r>
            <a:r>
              <a:rPr lang="en-US" sz="1200" b="0" i="0" kern="1200" dirty="0">
                <a:solidFill>
                  <a:schemeClr val="tx1"/>
                </a:solidFill>
                <a:effectLst/>
                <a:latin typeface="Arial" charset="0"/>
                <a:ea typeface="ＭＳ Ｐゴシック" pitchFamily="34" charset="-128"/>
                <a:cs typeface="ＭＳ Ｐゴシック" charset="-128"/>
              </a:rPr>
              <a:t>the</a:t>
            </a:r>
            <a:r>
              <a:rPr lang="en-US" sz="1200" b="0" i="0" kern="1200" baseline="0" dirty="0">
                <a:solidFill>
                  <a:schemeClr val="tx1"/>
                </a:solidFill>
                <a:effectLst/>
                <a:latin typeface="Arial" charset="0"/>
                <a:ea typeface="ＭＳ Ｐゴシック" pitchFamily="34" charset="-128"/>
                <a:cs typeface="ＭＳ Ｐゴシック" charset="-128"/>
              </a:rPr>
              <a:t> two</a:t>
            </a:r>
            <a:r>
              <a:rPr lang="en-US" sz="1200" b="0" i="0" kern="1200" dirty="0">
                <a:solidFill>
                  <a:schemeClr val="tx1"/>
                </a:solidFill>
                <a:effectLst/>
                <a:latin typeface="Arial" charset="0"/>
                <a:ea typeface="ＭＳ Ｐゴシック" pitchFamily="34" charset="-128"/>
                <a:cs typeface="ＭＳ Ｐゴシック" charset="-128"/>
              </a:rPr>
              <a:t> parts, we hope that you can create compelling data visualizations on your own or direct a designer to help you achieve your data </a:t>
            </a:r>
            <a:r>
              <a:rPr lang="en-US" sz="1200" b="0" i="0" kern="1200" dirty="0" err="1">
                <a:solidFill>
                  <a:schemeClr val="tx1"/>
                </a:solidFill>
                <a:effectLst/>
                <a:latin typeface="Arial" charset="0"/>
                <a:ea typeface="ＭＳ Ｐゴシック" pitchFamily="34" charset="-128"/>
                <a:cs typeface="ＭＳ Ｐゴシック" charset="-128"/>
              </a:rPr>
              <a:t>viz</a:t>
            </a:r>
            <a:r>
              <a:rPr lang="en-US" sz="1200" b="0" i="0" kern="1200" dirty="0">
                <a:solidFill>
                  <a:schemeClr val="tx1"/>
                </a:solidFill>
                <a:effectLst/>
                <a:latin typeface="Arial" charset="0"/>
                <a:ea typeface="ＭＳ Ｐゴシック" pitchFamily="34" charset="-128"/>
                <a:cs typeface="ＭＳ Ｐゴシック" charset="-128"/>
              </a:rPr>
              <a:t> goals.</a:t>
            </a:r>
            <a:endParaRPr lang="en-US"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2</a:t>
            </a:fld>
            <a:endParaRPr lang="en-US" altLang="en-US"/>
          </a:p>
        </p:txBody>
      </p:sp>
    </p:spTree>
    <p:extLst>
      <p:ext uri="{BB962C8B-B14F-4D97-AF65-F5344CB8AC3E}">
        <p14:creationId xmlns:p14="http://schemas.microsoft.com/office/powerpoint/2010/main" val="399327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data viz.</a:t>
            </a:r>
            <a:r>
              <a:rPr lang="en-US" baseline="0" dirty="0"/>
              <a:t> Its main purpose is to show how these numbers relate to each other in size. There is much less text here. Your eye is simply drawn to the lengths of the bars. In this example, we can see the percent of a country’s population between the ages of 10 and 24. The vertical line shows the world average is 25 percent, so you can tell which countries are above or below the average. The variation in the color of the bars helps you quickly see that the top section is regions and the bottom section is countries below the world average. </a:t>
            </a:r>
          </a:p>
          <a:p>
            <a:endParaRPr lang="en-US" baseline="0"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11</a:t>
            </a:fld>
            <a:endParaRPr lang="en-US" altLang="en-US"/>
          </a:p>
        </p:txBody>
      </p:sp>
    </p:spTree>
    <p:extLst>
      <p:ext uri="{BB962C8B-B14F-4D97-AF65-F5344CB8AC3E}">
        <p14:creationId xmlns:p14="http://schemas.microsoft.com/office/powerpoint/2010/main" val="16753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data viz. This example shows how municipal waste increases when cities</a:t>
            </a:r>
            <a:r>
              <a:rPr lang="en-US" baseline="0" dirty="0"/>
              <a:t> </a:t>
            </a:r>
            <a:r>
              <a:rPr lang="en-US" dirty="0"/>
              <a:t>have higher incomes. The bubbles</a:t>
            </a:r>
            <a:r>
              <a:rPr lang="en-US" baseline="0" dirty="0"/>
              <a:t> are sized proportionally according to the volume of waste and color coded to show relative income level. </a:t>
            </a:r>
            <a:r>
              <a:rPr lang="en-US" dirty="0"/>
              <a:t>Now here, we do have more text, so we</a:t>
            </a:r>
            <a:r>
              <a:rPr lang="en-US" baseline="0" dirty="0"/>
              <a:t>’re not excluding text as a possible component of a data viz. But the main focus here is the map, which makes the data visual through the location of the numbers on the map, the size of the shape they are on, and the color. </a:t>
            </a:r>
            <a:endParaRPr lang="en-US"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12</a:t>
            </a:fld>
            <a:endParaRPr lang="en-US" altLang="en-US"/>
          </a:p>
        </p:txBody>
      </p:sp>
    </p:spTree>
    <p:extLst>
      <p:ext uri="{BB962C8B-B14F-4D97-AF65-F5344CB8AC3E}">
        <p14:creationId xmlns:p14="http://schemas.microsoft.com/office/powerpoint/2010/main" val="1395274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quote, this time by Graham Wills at IBM that I hope helps with our definition. “I emphasize visualizations that do some work; they persuade, they explain, they explore. Beauty is desirable, but I’m not excited</a:t>
            </a:r>
            <a:r>
              <a:rPr lang="en-US" baseline="0" dirty="0"/>
              <a:t> by pretty charts that are also pretty useless.” So again, the idea is that data viz is doing more for us than looking pretty.</a:t>
            </a:r>
            <a:endParaRPr lang="en-US"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13</a:t>
            </a:fld>
            <a:endParaRPr lang="en-US" altLang="en-US"/>
          </a:p>
        </p:txBody>
      </p:sp>
    </p:spTree>
    <p:extLst>
      <p:ext uri="{BB962C8B-B14F-4D97-AF65-F5344CB8AC3E}">
        <p14:creationId xmlns:p14="http://schemas.microsoft.com/office/powerpoint/2010/main" val="1412242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Here is a list of some of our basic data visualizations. And yes, they are what we’ve traditionally</a:t>
            </a:r>
            <a:r>
              <a:rPr lang="en-US" baseline="0" dirty="0"/>
              <a:t> called graphs or charts. Some of you probably already have a lot of experience in data </a:t>
            </a:r>
            <a:r>
              <a:rPr lang="en-US" baseline="0" dirty="0" err="1"/>
              <a:t>viz</a:t>
            </a:r>
            <a:r>
              <a:rPr lang="en-US" baseline="0" dirty="0"/>
              <a:t> because you’ve created lots of graphs! Each one is good for showing a particular type of data set. For example, a line chart displays change over time. An area chart does the same, but can also show volume.  </a:t>
            </a:r>
            <a:endParaRPr lang="en-US"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14</a:t>
            </a:fld>
            <a:endParaRPr lang="en-US" altLang="en-US"/>
          </a:p>
        </p:txBody>
      </p:sp>
    </p:spTree>
    <p:extLst>
      <p:ext uri="{BB962C8B-B14F-4D97-AF65-F5344CB8AC3E}">
        <p14:creationId xmlns:p14="http://schemas.microsoft.com/office/powerpoint/2010/main" val="101941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with data</a:t>
            </a:r>
            <a:r>
              <a:rPr lang="en-US" baseline="0" dirty="0"/>
              <a:t> </a:t>
            </a:r>
            <a:r>
              <a:rPr lang="en-US" baseline="0" dirty="0" err="1"/>
              <a:t>viz</a:t>
            </a:r>
            <a:r>
              <a:rPr lang="en-US" baseline="0" dirty="0"/>
              <a:t>, we can expand our universe of what we can do with numbers to make them more understandable. The possibilities of how to present data in a visual way are really endless. But although the possibilities are endless, not every possibility is a good one. And more complex visualizations are not inherently better. </a:t>
            </a:r>
            <a:endParaRPr lang="en-US"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15</a:t>
            </a:fld>
            <a:endParaRPr lang="en-US" altLang="en-US"/>
          </a:p>
        </p:txBody>
      </p:sp>
    </p:spTree>
    <p:extLst>
      <p:ext uri="{BB962C8B-B14F-4D97-AF65-F5344CB8AC3E}">
        <p14:creationId xmlns:p14="http://schemas.microsoft.com/office/powerpoint/2010/main" val="125503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first question to answer is what is data visualization?</a:t>
            </a:r>
            <a:r>
              <a:rPr lang="en-US" baseline="0" dirty="0"/>
              <a:t> Let’s see what people here think.</a:t>
            </a:r>
            <a:endParaRPr lang="en-US"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3</a:t>
            </a:fld>
            <a:endParaRPr lang="en-US" altLang="en-US"/>
          </a:p>
        </p:txBody>
      </p:sp>
    </p:spTree>
    <p:extLst>
      <p:ext uri="{BB962C8B-B14F-4D97-AF65-F5344CB8AC3E}">
        <p14:creationId xmlns:p14="http://schemas.microsoft.com/office/powerpoint/2010/main" val="153391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four examples of graphics that may or may not be considered a data viz. I</a:t>
            </a:r>
            <a:r>
              <a:rPr lang="en-US" baseline="0" dirty="0"/>
              <a:t> will preface this by saying the answer to what is a data viz will not always be clear. </a:t>
            </a:r>
            <a:r>
              <a:rPr lang="en-US" dirty="0"/>
              <a:t>For the first one, this bar graph, please raise your hand if you think this is a data viz. Now</a:t>
            </a:r>
            <a:r>
              <a:rPr lang="en-US" baseline="0" dirty="0"/>
              <a:t> raise your hand if you don’t think so. Is anyone unsure? Does anyone want to explain why they thought yes or no? </a:t>
            </a:r>
            <a:r>
              <a:rPr lang="en-US" b="1" baseline="0" dirty="0"/>
              <a:t>Generate responses. Do the same for next three examples, but proceed quickly. Note that we will offer our opinion on what is/is not data viz on slide 7.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4</a:t>
            </a:fld>
            <a:endParaRPr lang="en-US" altLang="en-US"/>
          </a:p>
        </p:txBody>
      </p:sp>
    </p:spTree>
    <p:extLst>
      <p:ext uri="{BB962C8B-B14F-4D97-AF65-F5344CB8AC3E}">
        <p14:creationId xmlns:p14="http://schemas.microsoft.com/office/powerpoint/2010/main" val="778140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quote from Amanda Cox, who does a</a:t>
            </a:r>
            <a:r>
              <a:rPr lang="en-US" baseline="0" dirty="0"/>
              <a:t> lot of data viz work at </a:t>
            </a:r>
            <a:r>
              <a:rPr lang="en-US" i="1" baseline="0" dirty="0"/>
              <a:t>The New York Times</a:t>
            </a:r>
            <a:r>
              <a:rPr lang="en-US" baseline="0" dirty="0"/>
              <a:t> (which is a good place to look for examples, by the way). “Nicely designed posters with a few numbers on them aren’t really data viz.” This quote nails one thing that you MUST have to be a data </a:t>
            </a:r>
            <a:r>
              <a:rPr lang="en-US" baseline="0" dirty="0" err="1"/>
              <a:t>viz</a:t>
            </a:r>
            <a:r>
              <a:rPr lang="en-US" baseline="0" dirty="0"/>
              <a:t>, and that is NUMBERS. But as Amanda points out, you need more than numbers.</a:t>
            </a:r>
            <a:endParaRPr lang="en-US"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5</a:t>
            </a:fld>
            <a:endParaRPr lang="en-US" altLang="en-US"/>
          </a:p>
        </p:txBody>
      </p:sp>
    </p:spTree>
    <p:extLst>
      <p:ext uri="{BB962C8B-B14F-4D97-AF65-F5344CB8AC3E}">
        <p14:creationId xmlns:p14="http://schemas.microsoft.com/office/powerpoint/2010/main" val="1931170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a lot of definitions for data </a:t>
            </a:r>
            <a:r>
              <a:rPr lang="en-US" baseline="0" dirty="0" err="1"/>
              <a:t>viz</a:t>
            </a:r>
            <a:r>
              <a:rPr lang="en-US" baseline="0" dirty="0"/>
              <a:t> floating around out there, but we’d like to propose the following one. We define data viz as a </a:t>
            </a:r>
            <a:r>
              <a:rPr lang="en-US" baseline="0" dirty="0" err="1"/>
              <a:t>nontext</a:t>
            </a:r>
            <a:r>
              <a:rPr lang="en-US" baseline="0" dirty="0"/>
              <a:t>-based representation of data that enhances the understanding of that data. By “</a:t>
            </a:r>
            <a:r>
              <a:rPr lang="en-US" baseline="0" dirty="0" err="1"/>
              <a:t>nontext</a:t>
            </a:r>
            <a:r>
              <a:rPr lang="en-US" baseline="0" dirty="0"/>
              <a:t>” we mean something other than a set of words or numbers/numerals. You’re taking numbers and turning them into something visual so that you are able to learn something more clearly about those numbers.</a:t>
            </a:r>
            <a:endParaRPr lang="en-US"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6</a:t>
            </a:fld>
            <a:endParaRPr lang="en-US" altLang="en-US"/>
          </a:p>
        </p:txBody>
      </p:sp>
    </p:spTree>
    <p:extLst>
      <p:ext uri="{BB962C8B-B14F-4D97-AF65-F5344CB8AC3E}">
        <p14:creationId xmlns:p14="http://schemas.microsoft.com/office/powerpoint/2010/main" val="6848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definition, let’s discuss these examples once more. The</a:t>
            </a:r>
            <a:r>
              <a:rPr lang="en-US" baseline="0" dirty="0"/>
              <a:t> first one is your standard bar chart, which is one of the most basic type of data visualizations out there. When you take numbers and graph them with bars or lines, you’re seeing something other than text that explains what’s happening with those numbers, so that would be considered a data viz. But some of you may be looking closely and thinking, but this chart doesn’t have any numbers! Correct. We would need to add more information here for this chart to actually be a data viz</a:t>
            </a:r>
            <a:r>
              <a:rPr lang="is-IS" baseline="0" dirty="0"/>
              <a:t>… namely, the data. And labels. But we’ll get more into that later. </a:t>
            </a:r>
          </a:p>
          <a:p>
            <a:endParaRPr lang="is-IS" baseline="0" dirty="0"/>
          </a:p>
          <a:p>
            <a:r>
              <a:rPr lang="is-IS" baseline="0" dirty="0"/>
              <a:t>The second example may be a bit tricky. The thumbs up icon is a type of visual, but it’s not actually saying much about the number except that this 58% is a good thing. We would argue this icon doesn’t really turn the value of the number into anything visual, meaning you aren’t seeing 58% in a form that’s not text. Based on our definition, we’d say this example is not a data viz. </a:t>
            </a:r>
          </a:p>
          <a:p>
            <a:endParaRPr lang="is-IS" baseline="0" dirty="0"/>
          </a:p>
          <a:p>
            <a:r>
              <a:rPr lang="is-IS" baseline="0" dirty="0"/>
              <a:t>The map on the bottom left is pretty standard. It has roads, buildings, and names of places labeled, but no numbers. If we think about it, a map intrinsically contains data about distances between places so that your mind can perceive those distance numbers accurately. So we would argue that maps are data visualizations.</a:t>
            </a:r>
          </a:p>
          <a:p>
            <a:endParaRPr lang="is-IS" baseline="0" dirty="0"/>
          </a:p>
          <a:p>
            <a:r>
              <a:rPr lang="is-IS" baseline="0" dirty="0"/>
              <a:t>This last example may be what one typically thinks of when they hear “data viz.” It’s a really complicated-looking graph with a bunch of colors and geometric shapes. Yes, this could definitely be considered a data viz. But we’d also want to look more closely at it to make sure it does an effective job of communicating what these numbers mean. </a:t>
            </a:r>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7</a:t>
            </a:fld>
            <a:endParaRPr lang="en-US" altLang="en-US"/>
          </a:p>
        </p:txBody>
      </p:sp>
    </p:spTree>
    <p:extLst>
      <p:ext uri="{BB962C8B-B14F-4D97-AF65-F5344CB8AC3E}">
        <p14:creationId xmlns:p14="http://schemas.microsoft.com/office/powerpoint/2010/main" val="142615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“Infographic” is a term often used interchangeably with “data viz.” </a:t>
            </a:r>
            <a:r>
              <a:rPr lang="en-US" baseline="0" dirty="0"/>
              <a:t>You’re going to find a lot of opinions out there on what constitutes a data viz versus an infographic. Just remember, for anything called a data </a:t>
            </a:r>
            <a:r>
              <a:rPr lang="en-US" baseline="0" dirty="0" err="1"/>
              <a:t>viz</a:t>
            </a:r>
            <a:r>
              <a:rPr lang="en-US" baseline="0" dirty="0"/>
              <a:t>, you need DATA. And not just data. You need the graphic or illustration or visual to make the data easier to understand, not just arrange the data nicely on a screen. Many infographics do not, in fact, include data. </a:t>
            </a:r>
            <a:endParaRPr lang="en-US"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8</a:t>
            </a:fld>
            <a:endParaRPr lang="en-US" altLang="en-US"/>
          </a:p>
        </p:txBody>
      </p:sp>
    </p:spTree>
    <p:extLst>
      <p:ext uri="{BB962C8B-B14F-4D97-AF65-F5344CB8AC3E}">
        <p14:creationId xmlns:p14="http://schemas.microsoft.com/office/powerpoint/2010/main" val="940952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ask Google what a data viz is and what an infographic is, these results are what will come up. For the most part, we can see on the left that the term ”data viz” is more associated with graphs, geometric shapes, color-coded elements, and numbers. On the right, we see that “infographic” means something a little different. These examples are more like collections of facts arranged nicely with icons, pictorials, and numbers sprinkled</a:t>
            </a:r>
            <a:r>
              <a:rPr lang="en-US" baseline="0" dirty="0"/>
              <a:t> throughout. They tend to use a lot more text in order to tell a story about a topic. Certainly, some of these infographics could include data viz examples within them, but on the whole, they look different and are more editorially driven.</a:t>
            </a:r>
            <a:endParaRPr lang="en-US"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9</a:t>
            </a:fld>
            <a:endParaRPr lang="en-US" altLang="en-US"/>
          </a:p>
        </p:txBody>
      </p:sp>
    </p:spTree>
    <p:extLst>
      <p:ext uri="{BB962C8B-B14F-4D97-AF65-F5344CB8AC3E}">
        <p14:creationId xmlns:p14="http://schemas.microsoft.com/office/powerpoint/2010/main" val="75489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would classically be called an infographic. </a:t>
            </a:r>
            <a:r>
              <a:rPr lang="en-US" baseline="0" dirty="0"/>
              <a:t>It includes different sections that explore subcategories of the topic. </a:t>
            </a:r>
            <a:r>
              <a:rPr lang="en-US" b="1" baseline="0" dirty="0"/>
              <a:t>(Click)</a:t>
            </a:r>
            <a:r>
              <a:rPr lang="en-US" baseline="0" dirty="0"/>
              <a:t> One of the sections even has a little data viz in it—a modified pie chart. </a:t>
            </a:r>
            <a:r>
              <a:rPr lang="en-US" b="1" baseline="0" dirty="0"/>
              <a:t>(Click) </a:t>
            </a:r>
            <a:r>
              <a:rPr lang="en-US" baseline="0" dirty="0"/>
              <a:t>But then we see another section that doesn’t have any data visualized. It’s just text that lists out facts. The style of the design is typical for infographics (nowadays). It offers a lot of little icons and pictures to draw your eye, not because they have anything to do with data, but because they are visually appealing.   </a:t>
            </a:r>
          </a:p>
          <a:p>
            <a:endParaRPr lang="en-US" baseline="0" dirty="0"/>
          </a:p>
          <a:p>
            <a:r>
              <a:rPr lang="en-US" baseline="0" dirty="0"/>
              <a:t>Also note that this whole thing is meant to be read in order, starting with “Why Vacation Time is Good</a:t>
            </a:r>
            <a:r>
              <a:rPr lang="is-IS" baseline="0" dirty="0"/>
              <a:t>…</a:t>
            </a:r>
            <a:r>
              <a:rPr lang="en-US" baseline="0" dirty="0"/>
              <a:t>” and then “</a:t>
            </a:r>
            <a:r>
              <a:rPr lang="is-IS" baseline="0" dirty="0"/>
              <a:t>…For a Smarter Brain”, followed by “...For the Mind/Body Connection.”</a:t>
            </a:r>
            <a:endParaRPr lang="en-US" dirty="0"/>
          </a:p>
        </p:txBody>
      </p:sp>
      <p:sp>
        <p:nvSpPr>
          <p:cNvPr id="4" name="Slide Number Placeholder 3"/>
          <p:cNvSpPr>
            <a:spLocks noGrp="1"/>
          </p:cNvSpPr>
          <p:nvPr>
            <p:ph type="sldNum" sz="quarter" idx="10"/>
          </p:nvPr>
        </p:nvSpPr>
        <p:spPr/>
        <p:txBody>
          <a:bodyPr/>
          <a:lstStyle/>
          <a:p>
            <a:pPr>
              <a:defRPr/>
            </a:pPr>
            <a:fld id="{46461E59-AEBB-47B2-B923-25FEB95E06DB}" type="slidenum">
              <a:rPr lang="en-US" altLang="en-US" smtClean="0"/>
              <a:pPr>
                <a:defRPr/>
              </a:pPr>
              <a:t>10</a:t>
            </a:fld>
            <a:endParaRPr lang="en-US" altLang="en-US"/>
          </a:p>
        </p:txBody>
      </p:sp>
    </p:spTree>
    <p:extLst>
      <p:ext uri="{BB962C8B-B14F-4D97-AF65-F5344CB8AC3E}">
        <p14:creationId xmlns:p14="http://schemas.microsoft.com/office/powerpoint/2010/main" val="1857671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15F4-4466-CBDB-88C1-A7B04CE5016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99DC07E-2E9B-6702-924B-06D2F1926DD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61C7BF-E050-F8AA-4B6E-89B7AF705F75}"/>
              </a:ext>
            </a:extLst>
          </p:cNvPr>
          <p:cNvSpPr>
            <a:spLocks noGrp="1"/>
          </p:cNvSpPr>
          <p:nvPr>
            <p:ph type="dt" sz="half" idx="10"/>
          </p:nvPr>
        </p:nvSpPr>
        <p:spPr/>
        <p:txBody>
          <a:bodyPr/>
          <a:lstStyle/>
          <a:p>
            <a:fld id="{5CAA9487-E436-41D6-98A7-501B0139BDDE}" type="datetimeFigureOut">
              <a:rPr lang="en-US" smtClean="0"/>
              <a:t>6/7/2023</a:t>
            </a:fld>
            <a:endParaRPr lang="en-US"/>
          </a:p>
        </p:txBody>
      </p:sp>
      <p:sp>
        <p:nvSpPr>
          <p:cNvPr id="5" name="Footer Placeholder 4">
            <a:extLst>
              <a:ext uri="{FF2B5EF4-FFF2-40B4-BE49-F238E27FC236}">
                <a16:creationId xmlns:a16="http://schemas.microsoft.com/office/drawing/2014/main" id="{0602C300-BBBA-A0A7-AA2F-15A6C47F1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8D796-E9C0-013D-C265-59693891E642}"/>
              </a:ext>
            </a:extLst>
          </p:cNvPr>
          <p:cNvSpPr>
            <a:spLocks noGrp="1"/>
          </p:cNvSpPr>
          <p:nvPr>
            <p:ph type="sldNum" sz="quarter" idx="12"/>
          </p:nvPr>
        </p:nvSpPr>
        <p:spPr/>
        <p:txBody>
          <a:bodyPr/>
          <a:lstStyle/>
          <a:p>
            <a:fld id="{2F60E3E4-110E-4E0D-B77B-DD21585A1098}" type="slidenum">
              <a:rPr lang="en-US" smtClean="0"/>
              <a:t>‹#›</a:t>
            </a:fld>
            <a:endParaRPr lang="en-US"/>
          </a:p>
        </p:txBody>
      </p:sp>
    </p:spTree>
    <p:extLst>
      <p:ext uri="{BB962C8B-B14F-4D97-AF65-F5344CB8AC3E}">
        <p14:creationId xmlns:p14="http://schemas.microsoft.com/office/powerpoint/2010/main" val="1179111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7192-9CF3-6FBA-9499-2C09902F3D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BD7160-F50F-C0E3-8C1B-E7E314FAD8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CB8A8E-3CC7-FF44-172E-FEB7023E1E36}"/>
              </a:ext>
            </a:extLst>
          </p:cNvPr>
          <p:cNvSpPr>
            <a:spLocks noGrp="1"/>
          </p:cNvSpPr>
          <p:nvPr>
            <p:ph type="dt" sz="half" idx="10"/>
          </p:nvPr>
        </p:nvSpPr>
        <p:spPr/>
        <p:txBody>
          <a:bodyPr/>
          <a:lstStyle/>
          <a:p>
            <a:fld id="{5CAA9487-E436-41D6-98A7-501B0139BDDE}" type="datetimeFigureOut">
              <a:rPr lang="en-US" smtClean="0"/>
              <a:t>6/7/2023</a:t>
            </a:fld>
            <a:endParaRPr lang="en-US"/>
          </a:p>
        </p:txBody>
      </p:sp>
      <p:sp>
        <p:nvSpPr>
          <p:cNvPr id="5" name="Footer Placeholder 4">
            <a:extLst>
              <a:ext uri="{FF2B5EF4-FFF2-40B4-BE49-F238E27FC236}">
                <a16:creationId xmlns:a16="http://schemas.microsoft.com/office/drawing/2014/main" id="{B06E3988-48DE-300C-1693-E2634C178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4FB88-B869-5F23-359B-E7C1DF54C72B}"/>
              </a:ext>
            </a:extLst>
          </p:cNvPr>
          <p:cNvSpPr>
            <a:spLocks noGrp="1"/>
          </p:cNvSpPr>
          <p:nvPr>
            <p:ph type="sldNum" sz="quarter" idx="12"/>
          </p:nvPr>
        </p:nvSpPr>
        <p:spPr/>
        <p:txBody>
          <a:bodyPr/>
          <a:lstStyle/>
          <a:p>
            <a:fld id="{2F60E3E4-110E-4E0D-B77B-DD21585A1098}" type="slidenum">
              <a:rPr lang="en-US" smtClean="0"/>
              <a:t>‹#›</a:t>
            </a:fld>
            <a:endParaRPr lang="en-US"/>
          </a:p>
        </p:txBody>
      </p:sp>
    </p:spTree>
    <p:extLst>
      <p:ext uri="{BB962C8B-B14F-4D97-AF65-F5344CB8AC3E}">
        <p14:creationId xmlns:p14="http://schemas.microsoft.com/office/powerpoint/2010/main" val="2917571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DCFD2-84FB-E8B8-35CE-CE9AF3B0DD1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606F53-CF02-61D0-C2F8-7D19E9DE920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483ACB-7926-2A21-66F8-E9B73B33E962}"/>
              </a:ext>
            </a:extLst>
          </p:cNvPr>
          <p:cNvSpPr>
            <a:spLocks noGrp="1"/>
          </p:cNvSpPr>
          <p:nvPr>
            <p:ph type="dt" sz="half" idx="10"/>
          </p:nvPr>
        </p:nvSpPr>
        <p:spPr/>
        <p:txBody>
          <a:bodyPr/>
          <a:lstStyle/>
          <a:p>
            <a:fld id="{5CAA9487-E436-41D6-98A7-501B0139BDDE}" type="datetimeFigureOut">
              <a:rPr lang="en-US" smtClean="0"/>
              <a:t>6/7/2023</a:t>
            </a:fld>
            <a:endParaRPr lang="en-US"/>
          </a:p>
        </p:txBody>
      </p:sp>
      <p:sp>
        <p:nvSpPr>
          <p:cNvPr id="5" name="Footer Placeholder 4">
            <a:extLst>
              <a:ext uri="{FF2B5EF4-FFF2-40B4-BE49-F238E27FC236}">
                <a16:creationId xmlns:a16="http://schemas.microsoft.com/office/drawing/2014/main" id="{B6A21D0F-62D2-D006-76D7-F5EF08A0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54691-534E-2496-2E6A-78FBDCF0086F}"/>
              </a:ext>
            </a:extLst>
          </p:cNvPr>
          <p:cNvSpPr>
            <a:spLocks noGrp="1"/>
          </p:cNvSpPr>
          <p:nvPr>
            <p:ph type="sldNum" sz="quarter" idx="12"/>
          </p:nvPr>
        </p:nvSpPr>
        <p:spPr/>
        <p:txBody>
          <a:bodyPr/>
          <a:lstStyle/>
          <a:p>
            <a:fld id="{2F60E3E4-110E-4E0D-B77B-DD21585A1098}" type="slidenum">
              <a:rPr lang="en-US" smtClean="0"/>
              <a:t>‹#›</a:t>
            </a:fld>
            <a:endParaRPr lang="en-US"/>
          </a:p>
        </p:txBody>
      </p:sp>
    </p:spTree>
    <p:extLst>
      <p:ext uri="{BB962C8B-B14F-4D97-AF65-F5344CB8AC3E}">
        <p14:creationId xmlns:p14="http://schemas.microsoft.com/office/powerpoint/2010/main" val="181412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estion Layout">
    <p:spTree>
      <p:nvGrpSpPr>
        <p:cNvPr id="1" name=""/>
        <p:cNvGrpSpPr/>
        <p:nvPr/>
      </p:nvGrpSpPr>
      <p:grpSpPr>
        <a:xfrm>
          <a:off x="0" y="0"/>
          <a:ext cx="0" cy="0"/>
          <a:chOff x="0" y="0"/>
          <a:chExt cx="0" cy="0"/>
        </a:xfrm>
      </p:grpSpPr>
      <p:sp>
        <p:nvSpPr>
          <p:cNvPr id="4" name="Rectangle 3"/>
          <p:cNvSpPr/>
          <p:nvPr userDrawn="1"/>
        </p:nvSpPr>
        <p:spPr bwMode="auto">
          <a:xfrm>
            <a:off x="-1" y="0"/>
            <a:ext cx="9144000" cy="6858000"/>
          </a:xfrm>
          <a:prstGeom prst="rect">
            <a:avLst/>
          </a:prstGeom>
          <a:solidFill>
            <a:srgbClr val="1E65A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pic>
        <p:nvPicPr>
          <p:cNvPr id="6" name="Picture 5" descr="PRB_LOGO_PowerPoint.png"/>
          <p:cNvPicPr>
            <a:picLocks noChangeAspect="1"/>
          </p:cNvPicPr>
          <p:nvPr userDrawn="1"/>
        </p:nvPicPr>
        <p:blipFill>
          <a:blip r:embed="rId2" cstate="print">
            <a:alphaModFix amt="37000"/>
            <a:extLst>
              <a:ext uri="{28A0092B-C50C-407E-A947-70E740481C1C}">
                <a14:useLocalDpi xmlns:a14="http://schemas.microsoft.com/office/drawing/2010/main" val="0"/>
              </a:ext>
            </a:extLst>
          </a:blip>
          <a:stretch>
            <a:fillRect/>
          </a:stretch>
        </p:blipFill>
        <p:spPr>
          <a:xfrm>
            <a:off x="7546748" y="5928360"/>
            <a:ext cx="1140052" cy="548640"/>
          </a:xfrm>
          <a:prstGeom prst="rect">
            <a:avLst/>
          </a:prstGeom>
        </p:spPr>
      </p:pic>
      <p:sp>
        <p:nvSpPr>
          <p:cNvPr id="7" name="Rectangle 6"/>
          <p:cNvSpPr/>
          <p:nvPr userDrawn="1"/>
        </p:nvSpPr>
        <p:spPr bwMode="auto">
          <a:xfrm>
            <a:off x="685800" y="1600200"/>
            <a:ext cx="7772400" cy="3657600"/>
          </a:xfrm>
          <a:prstGeom prst="rect">
            <a:avLst/>
          </a:prstGeom>
          <a:no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8" name="Text Placeholder 7"/>
          <p:cNvSpPr>
            <a:spLocks noGrp="1"/>
          </p:cNvSpPr>
          <p:nvPr>
            <p:ph type="body" sz="quarter" idx="11" hasCustomPrompt="1"/>
          </p:nvPr>
        </p:nvSpPr>
        <p:spPr>
          <a:xfrm>
            <a:off x="1002728" y="2514600"/>
            <a:ext cx="7138543" cy="990600"/>
          </a:xfrm>
        </p:spPr>
        <p:txBody>
          <a:bodyPr/>
          <a:lstStyle>
            <a:lvl1pPr marL="0" indent="0" algn="ctr">
              <a:buNone/>
              <a:defRPr sz="5000" b="0" spc="300" baseline="0">
                <a:solidFill>
                  <a:srgbClr val="FFFFFF"/>
                </a:solidFill>
                <a:latin typeface="Arial" panose="020B0604020202020204" pitchFamily="34" charset="0"/>
                <a:cs typeface="Arial" panose="020B0604020202020204" pitchFamily="34" charset="0"/>
              </a:defRPr>
            </a:lvl1pPr>
          </a:lstStyle>
          <a:p>
            <a:pPr lvl="0"/>
            <a:r>
              <a:rPr lang="en-US" dirty="0"/>
              <a:t>WHAT IS YOUR</a:t>
            </a:r>
          </a:p>
        </p:txBody>
      </p:sp>
      <p:sp>
        <p:nvSpPr>
          <p:cNvPr id="9" name="Text Placeholder 7"/>
          <p:cNvSpPr>
            <a:spLocks noGrp="1"/>
          </p:cNvSpPr>
          <p:nvPr>
            <p:ph type="body" sz="quarter" idx="12" hasCustomPrompt="1"/>
          </p:nvPr>
        </p:nvSpPr>
        <p:spPr>
          <a:xfrm>
            <a:off x="1002728" y="3505200"/>
            <a:ext cx="7138543" cy="990600"/>
          </a:xfrm>
        </p:spPr>
        <p:txBody>
          <a:bodyPr/>
          <a:lstStyle>
            <a:lvl1pPr marL="0" indent="0" algn="ctr">
              <a:buNone/>
              <a:defRPr sz="5500" b="1" spc="300" baseline="0">
                <a:solidFill>
                  <a:srgbClr val="FFFFFF"/>
                </a:solidFill>
                <a:latin typeface="Arial" panose="020B0604020202020204" pitchFamily="34" charset="0"/>
                <a:cs typeface="Arial" panose="020B0604020202020204" pitchFamily="34" charset="0"/>
              </a:defRPr>
            </a:lvl1pPr>
          </a:lstStyle>
          <a:p>
            <a:pPr lvl="0"/>
            <a:r>
              <a:rPr lang="en-US" dirty="0"/>
              <a:t>QUESTION?</a:t>
            </a:r>
          </a:p>
        </p:txBody>
      </p:sp>
    </p:spTree>
    <p:extLst>
      <p:ext uri="{BB962C8B-B14F-4D97-AF65-F5344CB8AC3E}">
        <p14:creationId xmlns:p14="http://schemas.microsoft.com/office/powerpoint/2010/main" val="122098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Layout-no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 Placeholder 7"/>
          <p:cNvSpPr>
            <a:spLocks noGrp="1"/>
          </p:cNvSpPr>
          <p:nvPr>
            <p:ph type="body" sz="quarter" idx="10" hasCustomPrompt="1"/>
          </p:nvPr>
        </p:nvSpPr>
        <p:spPr>
          <a:xfrm>
            <a:off x="914400" y="838200"/>
            <a:ext cx="7315200" cy="3505200"/>
          </a:xfrm>
        </p:spPr>
        <p:txBody>
          <a:bodyPr/>
          <a:lstStyle>
            <a:lvl1pPr marL="0" indent="0" algn="ctr">
              <a:buNone/>
              <a:defRPr sz="3600">
                <a:solidFill>
                  <a:srgbClr val="FFFFFF"/>
                </a:solidFill>
                <a:latin typeface="Arial Black" panose="020B0A040201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magna </a:t>
            </a:r>
            <a:r>
              <a:rPr lang="en-US" dirty="0" err="1"/>
              <a:t>aliqua</a:t>
            </a:r>
            <a:r>
              <a:rPr lang="en-US" dirty="0"/>
              <a:t>. </a:t>
            </a:r>
            <a:r>
              <a:rPr lang="en-US" dirty="0" err="1"/>
              <a:t>Duis</a:t>
            </a:r>
            <a:r>
              <a:rPr lang="en-US" dirty="0"/>
              <a:t> </a:t>
            </a:r>
            <a:r>
              <a:rPr lang="en-US" dirty="0" err="1"/>
              <a:t>aute</a:t>
            </a:r>
            <a:r>
              <a:rPr lang="en-US" dirty="0"/>
              <a:t> </a:t>
            </a:r>
            <a:r>
              <a:rPr lang="en-US" dirty="0" err="1"/>
              <a:t>irure</a:t>
            </a:r>
            <a:r>
              <a:rPr lang="en-US" dirty="0"/>
              <a:t> dolor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a:t>
            </a:r>
          </a:p>
        </p:txBody>
      </p:sp>
      <p:pic>
        <p:nvPicPr>
          <p:cNvPr id="11" name="Picture 10" descr="PRB_LOGO_PowerPoint.png"/>
          <p:cNvPicPr>
            <a:picLocks noChangeAspect="1"/>
          </p:cNvPicPr>
          <p:nvPr userDrawn="1"/>
        </p:nvPicPr>
        <p:blipFill>
          <a:blip r:embed="rId3" cstate="print">
            <a:alphaModFix amt="37000"/>
            <a:extLst>
              <a:ext uri="{28A0092B-C50C-407E-A947-70E740481C1C}">
                <a14:useLocalDpi xmlns:a14="http://schemas.microsoft.com/office/drawing/2010/main" val="0"/>
              </a:ext>
            </a:extLst>
          </a:blip>
          <a:stretch>
            <a:fillRect/>
          </a:stretch>
        </p:blipFill>
        <p:spPr>
          <a:xfrm>
            <a:off x="7855036" y="6153753"/>
            <a:ext cx="950043" cy="457200"/>
          </a:xfrm>
          <a:prstGeom prst="rect">
            <a:avLst/>
          </a:prstGeom>
        </p:spPr>
      </p:pic>
    </p:spTree>
    <p:extLst>
      <p:ext uri="{BB962C8B-B14F-4D97-AF65-F5344CB8AC3E}">
        <p14:creationId xmlns:p14="http://schemas.microsoft.com/office/powerpoint/2010/main" val="4035717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76200"/>
            <a:ext cx="9144000" cy="6858000"/>
          </a:xfrm>
          <a:prstGeom prst="rect">
            <a:avLst/>
          </a:prstGeom>
        </p:spPr>
      </p:pic>
      <p:sp>
        <p:nvSpPr>
          <p:cNvPr id="16" name="Title 15"/>
          <p:cNvSpPr>
            <a:spLocks noGrp="1"/>
          </p:cNvSpPr>
          <p:nvPr>
            <p:ph type="title" hasCustomPrompt="1"/>
          </p:nvPr>
        </p:nvSpPr>
        <p:spPr>
          <a:xfrm>
            <a:off x="838200" y="1447800"/>
            <a:ext cx="7739062" cy="990600"/>
          </a:xfrm>
        </p:spPr>
        <p:txBody>
          <a:bodyPr/>
          <a:lstStyle>
            <a:lvl1pPr>
              <a:defRPr/>
            </a:lvl1pPr>
          </a:lstStyle>
          <a:p>
            <a:r>
              <a:rPr lang="en-US" dirty="0"/>
              <a:t>Click to edit Title</a:t>
            </a:r>
          </a:p>
        </p:txBody>
      </p:sp>
      <p:sp>
        <p:nvSpPr>
          <p:cNvPr id="18" name="Text Placeholder 17"/>
          <p:cNvSpPr>
            <a:spLocks noGrp="1"/>
          </p:cNvSpPr>
          <p:nvPr>
            <p:ph type="body" sz="quarter" idx="10" hasCustomPrompt="1"/>
          </p:nvPr>
        </p:nvSpPr>
        <p:spPr>
          <a:xfrm>
            <a:off x="838200" y="2514600"/>
            <a:ext cx="7848600" cy="1066800"/>
          </a:xfrm>
        </p:spPr>
        <p:txBody>
          <a:bodyPr/>
          <a:lstStyle>
            <a:lvl1pPr marL="0" indent="0">
              <a:buNone/>
              <a:defRPr sz="2800"/>
            </a:lvl1pPr>
          </a:lstStyle>
          <a:p>
            <a:pPr lvl="0"/>
            <a:r>
              <a:rPr lang="en-US" dirty="0"/>
              <a:t>Click to edit Subtitle</a:t>
            </a:r>
          </a:p>
        </p:txBody>
      </p:sp>
      <p:sp>
        <p:nvSpPr>
          <p:cNvPr id="20" name="Text Placeholder 17"/>
          <p:cNvSpPr>
            <a:spLocks noGrp="1"/>
          </p:cNvSpPr>
          <p:nvPr>
            <p:ph type="body" sz="quarter" idx="11" hasCustomPrompt="1"/>
          </p:nvPr>
        </p:nvSpPr>
        <p:spPr>
          <a:xfrm>
            <a:off x="838200" y="4267200"/>
            <a:ext cx="7848600" cy="762000"/>
          </a:xfrm>
        </p:spPr>
        <p:txBody>
          <a:bodyPr/>
          <a:lstStyle>
            <a:lvl1pPr marL="0" indent="0">
              <a:buNone/>
              <a:defRPr sz="2000"/>
            </a:lvl1pPr>
          </a:lstStyle>
          <a:p>
            <a:pPr lvl="0"/>
            <a:r>
              <a:rPr lang="en-US" dirty="0"/>
              <a:t>Click to edit Slideshow by</a:t>
            </a:r>
          </a:p>
        </p:txBody>
      </p:sp>
      <p:sp>
        <p:nvSpPr>
          <p:cNvPr id="21" name="Text Placeholder 17"/>
          <p:cNvSpPr>
            <a:spLocks noGrp="1"/>
          </p:cNvSpPr>
          <p:nvPr>
            <p:ph type="body" sz="quarter" idx="12" hasCustomPrompt="1"/>
          </p:nvPr>
        </p:nvSpPr>
        <p:spPr>
          <a:xfrm>
            <a:off x="838200" y="5029200"/>
            <a:ext cx="7848600" cy="457200"/>
          </a:xfrm>
        </p:spPr>
        <p:txBody>
          <a:bodyPr/>
          <a:lstStyle>
            <a:lvl1pPr marL="0" indent="0">
              <a:buNone/>
              <a:defRPr sz="2000"/>
            </a:lvl1pPr>
          </a:lstStyle>
          <a:p>
            <a:pPr lvl="0"/>
            <a:r>
              <a:rPr lang="en-US" dirty="0"/>
              <a:t>Click to edit Date</a:t>
            </a:r>
          </a:p>
        </p:txBody>
      </p:sp>
    </p:spTree>
    <p:extLst>
      <p:ext uri="{BB962C8B-B14F-4D97-AF65-F5344CB8AC3E}">
        <p14:creationId xmlns:p14="http://schemas.microsoft.com/office/powerpoint/2010/main" val="3978391788"/>
      </p:ext>
    </p:extLst>
  </p:cSld>
  <p:clrMapOvr>
    <a:overrideClrMapping bg1="dk2" tx1="lt1" bg2="dk1"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207B-17C3-234B-467B-B0E85DA250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0588A-17D4-053B-64D1-01295E7956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9C875-A6C4-B88A-03E0-382924D495AC}"/>
              </a:ext>
            </a:extLst>
          </p:cNvPr>
          <p:cNvSpPr>
            <a:spLocks noGrp="1"/>
          </p:cNvSpPr>
          <p:nvPr>
            <p:ph type="dt" sz="half" idx="10"/>
          </p:nvPr>
        </p:nvSpPr>
        <p:spPr/>
        <p:txBody>
          <a:bodyPr/>
          <a:lstStyle/>
          <a:p>
            <a:fld id="{5CAA9487-E436-41D6-98A7-501B0139BDDE}" type="datetimeFigureOut">
              <a:rPr lang="en-US" smtClean="0"/>
              <a:t>6/7/2023</a:t>
            </a:fld>
            <a:endParaRPr lang="en-US"/>
          </a:p>
        </p:txBody>
      </p:sp>
      <p:sp>
        <p:nvSpPr>
          <p:cNvPr id="5" name="Footer Placeholder 4">
            <a:extLst>
              <a:ext uri="{FF2B5EF4-FFF2-40B4-BE49-F238E27FC236}">
                <a16:creationId xmlns:a16="http://schemas.microsoft.com/office/drawing/2014/main" id="{2FE4DD02-5EAA-693C-D1A0-08B6977C9D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165D739-B8F6-2260-71B3-5876A4D0B1AE}"/>
              </a:ext>
            </a:extLst>
          </p:cNvPr>
          <p:cNvSpPr>
            <a:spLocks noGrp="1"/>
          </p:cNvSpPr>
          <p:nvPr>
            <p:ph type="sldNum" sz="quarter" idx="12"/>
          </p:nvPr>
        </p:nvSpPr>
        <p:spPr/>
        <p:txBody>
          <a:bodyPr/>
          <a:lstStyle/>
          <a:p>
            <a:fld id="{2F60E3E4-110E-4E0D-B77B-DD21585A1098}" type="slidenum">
              <a:rPr lang="en-US" smtClean="0"/>
              <a:t>‹#›</a:t>
            </a:fld>
            <a:endParaRPr lang="en-US"/>
          </a:p>
        </p:txBody>
      </p:sp>
    </p:spTree>
    <p:extLst>
      <p:ext uri="{BB962C8B-B14F-4D97-AF65-F5344CB8AC3E}">
        <p14:creationId xmlns:p14="http://schemas.microsoft.com/office/powerpoint/2010/main" val="539085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F0DC-9B50-B7DE-D4CC-3DD6CF90F41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60A5AE8-73F7-11F7-48B8-66438BE31CD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E6A656-493A-ECBE-FB36-4B7CB38D3358}"/>
              </a:ext>
            </a:extLst>
          </p:cNvPr>
          <p:cNvSpPr>
            <a:spLocks noGrp="1"/>
          </p:cNvSpPr>
          <p:nvPr>
            <p:ph type="dt" sz="half" idx="10"/>
          </p:nvPr>
        </p:nvSpPr>
        <p:spPr/>
        <p:txBody>
          <a:bodyPr/>
          <a:lstStyle/>
          <a:p>
            <a:fld id="{5CAA9487-E436-41D6-98A7-501B0139BDDE}" type="datetimeFigureOut">
              <a:rPr lang="en-US" smtClean="0"/>
              <a:t>6/7/2023</a:t>
            </a:fld>
            <a:endParaRPr lang="en-US"/>
          </a:p>
        </p:txBody>
      </p:sp>
      <p:sp>
        <p:nvSpPr>
          <p:cNvPr id="5" name="Footer Placeholder 4">
            <a:extLst>
              <a:ext uri="{FF2B5EF4-FFF2-40B4-BE49-F238E27FC236}">
                <a16:creationId xmlns:a16="http://schemas.microsoft.com/office/drawing/2014/main" id="{A01299F0-B340-17BD-FB34-95105557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EFFFA-70F8-18D5-85A8-84032505DDE0}"/>
              </a:ext>
            </a:extLst>
          </p:cNvPr>
          <p:cNvSpPr>
            <a:spLocks noGrp="1"/>
          </p:cNvSpPr>
          <p:nvPr>
            <p:ph type="sldNum" sz="quarter" idx="12"/>
          </p:nvPr>
        </p:nvSpPr>
        <p:spPr/>
        <p:txBody>
          <a:bodyPr/>
          <a:lstStyle/>
          <a:p>
            <a:fld id="{2F60E3E4-110E-4E0D-B77B-DD21585A1098}" type="slidenum">
              <a:rPr lang="en-US" smtClean="0"/>
              <a:t>‹#›</a:t>
            </a:fld>
            <a:endParaRPr lang="en-US"/>
          </a:p>
        </p:txBody>
      </p:sp>
    </p:spTree>
    <p:extLst>
      <p:ext uri="{BB962C8B-B14F-4D97-AF65-F5344CB8AC3E}">
        <p14:creationId xmlns:p14="http://schemas.microsoft.com/office/powerpoint/2010/main" val="3713532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F1F1-6875-DECF-8E3E-1BAA6AA7D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A4F7A-4566-3E0F-93BD-9DD55BD6CE9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318DFC-A05E-9434-66E1-2EA487FC024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E65DA6-1B16-FD52-DEEC-13D7BE3EB1BD}"/>
              </a:ext>
            </a:extLst>
          </p:cNvPr>
          <p:cNvSpPr>
            <a:spLocks noGrp="1"/>
          </p:cNvSpPr>
          <p:nvPr>
            <p:ph type="dt" sz="half" idx="10"/>
          </p:nvPr>
        </p:nvSpPr>
        <p:spPr/>
        <p:txBody>
          <a:bodyPr/>
          <a:lstStyle/>
          <a:p>
            <a:fld id="{5CAA9487-E436-41D6-98A7-501B0139BDDE}" type="datetimeFigureOut">
              <a:rPr lang="en-US" smtClean="0"/>
              <a:t>6/7/2023</a:t>
            </a:fld>
            <a:endParaRPr lang="en-US"/>
          </a:p>
        </p:txBody>
      </p:sp>
      <p:sp>
        <p:nvSpPr>
          <p:cNvPr id="6" name="Footer Placeholder 5">
            <a:extLst>
              <a:ext uri="{FF2B5EF4-FFF2-40B4-BE49-F238E27FC236}">
                <a16:creationId xmlns:a16="http://schemas.microsoft.com/office/drawing/2014/main" id="{DB30831E-B8E1-67F1-F4AA-4FEBB6D405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6A133-B42E-C35E-D5C1-FFCC77B82390}"/>
              </a:ext>
            </a:extLst>
          </p:cNvPr>
          <p:cNvSpPr>
            <a:spLocks noGrp="1"/>
          </p:cNvSpPr>
          <p:nvPr>
            <p:ph type="sldNum" sz="quarter" idx="12"/>
          </p:nvPr>
        </p:nvSpPr>
        <p:spPr/>
        <p:txBody>
          <a:bodyPr/>
          <a:lstStyle/>
          <a:p>
            <a:fld id="{2F60E3E4-110E-4E0D-B77B-DD21585A1098}" type="slidenum">
              <a:rPr lang="en-US" smtClean="0"/>
              <a:t>‹#›</a:t>
            </a:fld>
            <a:endParaRPr lang="en-US"/>
          </a:p>
        </p:txBody>
      </p:sp>
    </p:spTree>
    <p:extLst>
      <p:ext uri="{BB962C8B-B14F-4D97-AF65-F5344CB8AC3E}">
        <p14:creationId xmlns:p14="http://schemas.microsoft.com/office/powerpoint/2010/main" val="2898913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CF04-3067-EF8A-4F17-72379A307B5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D0F929-0BF2-5433-EAAD-E8D33818136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A5702C-AFDA-6445-DAAC-A3E95BF15CE5}"/>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452191-83CC-CE38-262F-A021BDCBBB0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3AC8D-53AB-B324-3399-6E6BE889F0D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2447EC-0590-BA35-23B9-71C15D20B92D}"/>
              </a:ext>
            </a:extLst>
          </p:cNvPr>
          <p:cNvSpPr>
            <a:spLocks noGrp="1"/>
          </p:cNvSpPr>
          <p:nvPr>
            <p:ph type="dt" sz="half" idx="10"/>
          </p:nvPr>
        </p:nvSpPr>
        <p:spPr/>
        <p:txBody>
          <a:bodyPr/>
          <a:lstStyle/>
          <a:p>
            <a:fld id="{5CAA9487-E436-41D6-98A7-501B0139BDDE}" type="datetimeFigureOut">
              <a:rPr lang="en-US" smtClean="0"/>
              <a:t>6/7/2023</a:t>
            </a:fld>
            <a:endParaRPr lang="en-US"/>
          </a:p>
        </p:txBody>
      </p:sp>
      <p:sp>
        <p:nvSpPr>
          <p:cNvPr id="8" name="Footer Placeholder 7">
            <a:extLst>
              <a:ext uri="{FF2B5EF4-FFF2-40B4-BE49-F238E27FC236}">
                <a16:creationId xmlns:a16="http://schemas.microsoft.com/office/drawing/2014/main" id="{10B3C006-FBFC-B181-FA83-08AC66618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C42EA4-5F20-5251-A247-DCE1E96E5BEB}"/>
              </a:ext>
            </a:extLst>
          </p:cNvPr>
          <p:cNvSpPr>
            <a:spLocks noGrp="1"/>
          </p:cNvSpPr>
          <p:nvPr>
            <p:ph type="sldNum" sz="quarter" idx="12"/>
          </p:nvPr>
        </p:nvSpPr>
        <p:spPr/>
        <p:txBody>
          <a:bodyPr/>
          <a:lstStyle/>
          <a:p>
            <a:fld id="{2F60E3E4-110E-4E0D-B77B-DD21585A1098}" type="slidenum">
              <a:rPr lang="en-US" smtClean="0"/>
              <a:t>‹#›</a:t>
            </a:fld>
            <a:endParaRPr lang="en-US"/>
          </a:p>
        </p:txBody>
      </p:sp>
    </p:spTree>
    <p:extLst>
      <p:ext uri="{BB962C8B-B14F-4D97-AF65-F5344CB8AC3E}">
        <p14:creationId xmlns:p14="http://schemas.microsoft.com/office/powerpoint/2010/main" val="354987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B22C-74D4-2E01-1C96-EF89421318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D85407-1F4C-D0A0-3F85-BCD5FC86CD81}"/>
              </a:ext>
            </a:extLst>
          </p:cNvPr>
          <p:cNvSpPr>
            <a:spLocks noGrp="1"/>
          </p:cNvSpPr>
          <p:nvPr>
            <p:ph type="dt" sz="half" idx="10"/>
          </p:nvPr>
        </p:nvSpPr>
        <p:spPr/>
        <p:txBody>
          <a:bodyPr/>
          <a:lstStyle/>
          <a:p>
            <a:fld id="{5CAA9487-E436-41D6-98A7-501B0139BDDE}" type="datetimeFigureOut">
              <a:rPr lang="en-US" smtClean="0"/>
              <a:t>6/7/2023</a:t>
            </a:fld>
            <a:endParaRPr lang="en-US"/>
          </a:p>
        </p:txBody>
      </p:sp>
      <p:sp>
        <p:nvSpPr>
          <p:cNvPr id="4" name="Footer Placeholder 3">
            <a:extLst>
              <a:ext uri="{FF2B5EF4-FFF2-40B4-BE49-F238E27FC236}">
                <a16:creationId xmlns:a16="http://schemas.microsoft.com/office/drawing/2014/main" id="{83E96422-3EF4-7606-6E55-EF90EC9669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C8CA76-7803-41D5-ED63-0214951B7B6A}"/>
              </a:ext>
            </a:extLst>
          </p:cNvPr>
          <p:cNvSpPr>
            <a:spLocks noGrp="1"/>
          </p:cNvSpPr>
          <p:nvPr>
            <p:ph type="sldNum" sz="quarter" idx="12"/>
          </p:nvPr>
        </p:nvSpPr>
        <p:spPr/>
        <p:txBody>
          <a:bodyPr/>
          <a:lstStyle/>
          <a:p>
            <a:fld id="{2F60E3E4-110E-4E0D-B77B-DD21585A1098}" type="slidenum">
              <a:rPr lang="en-US" smtClean="0"/>
              <a:t>‹#›</a:t>
            </a:fld>
            <a:endParaRPr lang="en-US"/>
          </a:p>
        </p:txBody>
      </p:sp>
    </p:spTree>
    <p:extLst>
      <p:ext uri="{BB962C8B-B14F-4D97-AF65-F5344CB8AC3E}">
        <p14:creationId xmlns:p14="http://schemas.microsoft.com/office/powerpoint/2010/main" val="280057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49EAC9-F9DB-7460-38DD-D65768F0C98D}"/>
              </a:ext>
            </a:extLst>
          </p:cNvPr>
          <p:cNvSpPr>
            <a:spLocks noGrp="1"/>
          </p:cNvSpPr>
          <p:nvPr>
            <p:ph type="dt" sz="half" idx="10"/>
          </p:nvPr>
        </p:nvSpPr>
        <p:spPr/>
        <p:txBody>
          <a:bodyPr/>
          <a:lstStyle/>
          <a:p>
            <a:fld id="{5CAA9487-E436-41D6-98A7-501B0139BDDE}" type="datetimeFigureOut">
              <a:rPr lang="en-US" smtClean="0"/>
              <a:t>6/7/2023</a:t>
            </a:fld>
            <a:endParaRPr lang="en-US"/>
          </a:p>
        </p:txBody>
      </p:sp>
      <p:sp>
        <p:nvSpPr>
          <p:cNvPr id="3" name="Footer Placeholder 2">
            <a:extLst>
              <a:ext uri="{FF2B5EF4-FFF2-40B4-BE49-F238E27FC236}">
                <a16:creationId xmlns:a16="http://schemas.microsoft.com/office/drawing/2014/main" id="{9925729F-4CFB-1CD3-83AC-4DE9F8BE6B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667B5C-D13A-9EF9-B972-561FCD6E5F5A}"/>
              </a:ext>
            </a:extLst>
          </p:cNvPr>
          <p:cNvSpPr>
            <a:spLocks noGrp="1"/>
          </p:cNvSpPr>
          <p:nvPr>
            <p:ph type="sldNum" sz="quarter" idx="12"/>
          </p:nvPr>
        </p:nvSpPr>
        <p:spPr/>
        <p:txBody>
          <a:bodyPr/>
          <a:lstStyle/>
          <a:p>
            <a:fld id="{2F60E3E4-110E-4E0D-B77B-DD21585A1098}" type="slidenum">
              <a:rPr lang="en-US" smtClean="0"/>
              <a:t>‹#›</a:t>
            </a:fld>
            <a:endParaRPr lang="en-US"/>
          </a:p>
        </p:txBody>
      </p:sp>
    </p:spTree>
    <p:extLst>
      <p:ext uri="{BB962C8B-B14F-4D97-AF65-F5344CB8AC3E}">
        <p14:creationId xmlns:p14="http://schemas.microsoft.com/office/powerpoint/2010/main" val="1963747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78FC-C5F9-92B1-5708-4135EB60473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E89F2CC-2219-1299-F3E5-4CECDBC1D5D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2B9CCB-CCE5-319B-5AFC-C1ED092356A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7E8ED6E-C478-324E-F78A-499487B0BA58}"/>
              </a:ext>
            </a:extLst>
          </p:cNvPr>
          <p:cNvSpPr>
            <a:spLocks noGrp="1"/>
          </p:cNvSpPr>
          <p:nvPr>
            <p:ph type="dt" sz="half" idx="10"/>
          </p:nvPr>
        </p:nvSpPr>
        <p:spPr/>
        <p:txBody>
          <a:bodyPr/>
          <a:lstStyle/>
          <a:p>
            <a:fld id="{5CAA9487-E436-41D6-98A7-501B0139BDDE}" type="datetimeFigureOut">
              <a:rPr lang="en-US" smtClean="0"/>
              <a:t>6/7/2023</a:t>
            </a:fld>
            <a:endParaRPr lang="en-US"/>
          </a:p>
        </p:txBody>
      </p:sp>
      <p:sp>
        <p:nvSpPr>
          <p:cNvPr id="6" name="Footer Placeholder 5">
            <a:extLst>
              <a:ext uri="{FF2B5EF4-FFF2-40B4-BE49-F238E27FC236}">
                <a16:creationId xmlns:a16="http://schemas.microsoft.com/office/drawing/2014/main" id="{887F5356-7D15-0246-E9A0-C97CD1456B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024E07-4655-3C92-A268-AF20D271CB6F}"/>
              </a:ext>
            </a:extLst>
          </p:cNvPr>
          <p:cNvSpPr>
            <a:spLocks noGrp="1"/>
          </p:cNvSpPr>
          <p:nvPr>
            <p:ph type="sldNum" sz="quarter" idx="12"/>
          </p:nvPr>
        </p:nvSpPr>
        <p:spPr/>
        <p:txBody>
          <a:bodyPr/>
          <a:lstStyle/>
          <a:p>
            <a:fld id="{2F60E3E4-110E-4E0D-B77B-DD21585A1098}" type="slidenum">
              <a:rPr lang="en-US" smtClean="0"/>
              <a:t>‹#›</a:t>
            </a:fld>
            <a:endParaRPr lang="en-US"/>
          </a:p>
        </p:txBody>
      </p:sp>
    </p:spTree>
    <p:extLst>
      <p:ext uri="{BB962C8B-B14F-4D97-AF65-F5344CB8AC3E}">
        <p14:creationId xmlns:p14="http://schemas.microsoft.com/office/powerpoint/2010/main" val="950009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8848F-6895-C16B-48BC-B71C68230D5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DD0B184-C375-2EC7-12CB-FEA764DFD76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5264974-E6D2-474D-0A05-D637009D620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D7793C1-AB83-9807-4DD6-387C532251FA}"/>
              </a:ext>
            </a:extLst>
          </p:cNvPr>
          <p:cNvSpPr>
            <a:spLocks noGrp="1"/>
          </p:cNvSpPr>
          <p:nvPr>
            <p:ph type="dt" sz="half" idx="10"/>
          </p:nvPr>
        </p:nvSpPr>
        <p:spPr/>
        <p:txBody>
          <a:bodyPr/>
          <a:lstStyle/>
          <a:p>
            <a:fld id="{5CAA9487-E436-41D6-98A7-501B0139BDDE}" type="datetimeFigureOut">
              <a:rPr lang="en-US" smtClean="0"/>
              <a:t>6/7/2023</a:t>
            </a:fld>
            <a:endParaRPr lang="en-US"/>
          </a:p>
        </p:txBody>
      </p:sp>
      <p:sp>
        <p:nvSpPr>
          <p:cNvPr id="6" name="Footer Placeholder 5">
            <a:extLst>
              <a:ext uri="{FF2B5EF4-FFF2-40B4-BE49-F238E27FC236}">
                <a16:creationId xmlns:a16="http://schemas.microsoft.com/office/drawing/2014/main" id="{629AB0DC-3E3C-E754-C48B-7CE979179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14790-3C32-7368-D614-3A2C242035A9}"/>
              </a:ext>
            </a:extLst>
          </p:cNvPr>
          <p:cNvSpPr>
            <a:spLocks noGrp="1"/>
          </p:cNvSpPr>
          <p:nvPr>
            <p:ph type="sldNum" sz="quarter" idx="12"/>
          </p:nvPr>
        </p:nvSpPr>
        <p:spPr/>
        <p:txBody>
          <a:bodyPr/>
          <a:lstStyle/>
          <a:p>
            <a:fld id="{2F60E3E4-110E-4E0D-B77B-DD21585A1098}" type="slidenum">
              <a:rPr lang="en-US" smtClean="0"/>
              <a:t>‹#›</a:t>
            </a:fld>
            <a:endParaRPr lang="en-US"/>
          </a:p>
        </p:txBody>
      </p:sp>
    </p:spTree>
    <p:extLst>
      <p:ext uri="{BB962C8B-B14F-4D97-AF65-F5344CB8AC3E}">
        <p14:creationId xmlns:p14="http://schemas.microsoft.com/office/powerpoint/2010/main" val="1414542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E50904-097D-DB54-5701-762FC79539D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C17D0-3256-967B-93E5-66A5BA94C57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720AD-14F8-60D2-968E-3780CBCE34C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CAA9487-E436-41D6-98A7-501B0139BDDE}" type="datetimeFigureOut">
              <a:rPr lang="en-US" smtClean="0"/>
              <a:t>6/7/2023</a:t>
            </a:fld>
            <a:endParaRPr lang="en-US"/>
          </a:p>
        </p:txBody>
      </p:sp>
      <p:sp>
        <p:nvSpPr>
          <p:cNvPr id="5" name="Footer Placeholder 4">
            <a:extLst>
              <a:ext uri="{FF2B5EF4-FFF2-40B4-BE49-F238E27FC236}">
                <a16:creationId xmlns:a16="http://schemas.microsoft.com/office/drawing/2014/main" id="{E14CC62B-95B2-202E-8FEB-0442653EE89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24BBF3-9F32-C3C8-AA37-189DCB657F3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60E3E4-110E-4E0D-B77B-DD21585A1098}" type="slidenum">
              <a:rPr lang="en-US" smtClean="0"/>
              <a:t>‹#›</a:t>
            </a:fld>
            <a:endParaRPr lang="en-US"/>
          </a:p>
        </p:txBody>
      </p:sp>
      <p:sp>
        <p:nvSpPr>
          <p:cNvPr id="7" name="Line 84">
            <a:extLst>
              <a:ext uri="{FF2B5EF4-FFF2-40B4-BE49-F238E27FC236}">
                <a16:creationId xmlns:a16="http://schemas.microsoft.com/office/drawing/2014/main" id="{9EFA301D-6083-B6B8-23D5-6D73AB2A1DF7}"/>
              </a:ext>
            </a:extLst>
          </p:cNvPr>
          <p:cNvSpPr>
            <a:spLocks noChangeShapeType="1"/>
          </p:cNvSpPr>
          <p:nvPr userDrawn="1"/>
        </p:nvSpPr>
        <p:spPr bwMode="auto">
          <a:xfrm>
            <a:off x="152400" y="533400"/>
            <a:ext cx="0" cy="6324600"/>
          </a:xfrm>
          <a:prstGeom prst="line">
            <a:avLst/>
          </a:prstGeom>
          <a:noFill/>
          <a:ln w="3175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099381272"/>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12"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181DDF-C6C2-7D2A-7C4B-542BAF9D5898}"/>
              </a:ext>
            </a:extLst>
          </p:cNvPr>
          <p:cNvSpPr>
            <a:spLocks noGrp="1"/>
          </p:cNvSpPr>
          <p:nvPr>
            <p:ph type="ctrTitle"/>
          </p:nvPr>
        </p:nvSpPr>
        <p:spPr/>
        <p:txBody>
          <a:bodyPr/>
          <a:lstStyle/>
          <a:p>
            <a:r>
              <a:rPr lang="en-US" dirty="0"/>
              <a:t>Data visualization</a:t>
            </a:r>
          </a:p>
        </p:txBody>
      </p:sp>
      <p:sp>
        <p:nvSpPr>
          <p:cNvPr id="5" name="Content Placeholder 4">
            <a:extLst>
              <a:ext uri="{FF2B5EF4-FFF2-40B4-BE49-F238E27FC236}">
                <a16:creationId xmlns:a16="http://schemas.microsoft.com/office/drawing/2014/main" id="{7E673183-3902-C1BB-3925-5990D68F9FAF}"/>
              </a:ext>
            </a:extLst>
          </p:cNvPr>
          <p:cNvSpPr>
            <a:spLocks noGrp="1"/>
          </p:cNvSpPr>
          <p:nvPr>
            <p:ph type="subTitle" idx="1"/>
          </p:nvPr>
        </p:nvSpPr>
        <p:spPr/>
        <p:txBody>
          <a:bodyPr/>
          <a:lstStyle/>
          <a:p>
            <a:r>
              <a:rPr lang="en-US" dirty="0"/>
              <a:t>Python for AI</a:t>
            </a:r>
          </a:p>
        </p:txBody>
      </p:sp>
    </p:spTree>
    <p:extLst>
      <p:ext uri="{BB962C8B-B14F-4D97-AF65-F5344CB8AC3E}">
        <p14:creationId xmlns:p14="http://schemas.microsoft.com/office/powerpoint/2010/main" val="4096696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infographic</a:t>
            </a:r>
          </a:p>
        </p:txBody>
      </p:sp>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b="70097"/>
          <a:stretch/>
        </p:blipFill>
        <p:spPr>
          <a:xfrm>
            <a:off x="0" y="0"/>
            <a:ext cx="3810000" cy="7079694"/>
          </a:xfrm>
        </p:spPr>
      </p:pic>
      <p:sp>
        <p:nvSpPr>
          <p:cNvPr id="5" name="Triangle 4"/>
          <p:cNvSpPr/>
          <p:nvPr/>
        </p:nvSpPr>
        <p:spPr bwMode="auto">
          <a:xfrm rot="10800000">
            <a:off x="4555331" y="6553200"/>
            <a:ext cx="304800" cy="262759"/>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30000" b="48648"/>
          <a:stretch/>
        </p:blipFill>
        <p:spPr>
          <a:xfrm>
            <a:off x="3808021" y="1"/>
            <a:ext cx="5335979" cy="7079694"/>
          </a:xfrm>
          <a:prstGeom prst="rect">
            <a:avLst/>
          </a:prstGeom>
        </p:spPr>
      </p:pic>
      <p:sp>
        <p:nvSpPr>
          <p:cNvPr id="7" name="Rectangle 6"/>
          <p:cNvSpPr/>
          <p:nvPr/>
        </p:nvSpPr>
        <p:spPr bwMode="auto">
          <a:xfrm>
            <a:off x="76724" y="3006446"/>
            <a:ext cx="3809475" cy="3394353"/>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Rectangle 9"/>
          <p:cNvSpPr/>
          <p:nvPr/>
        </p:nvSpPr>
        <p:spPr bwMode="auto">
          <a:xfrm>
            <a:off x="4007225" y="568047"/>
            <a:ext cx="4984375" cy="4080153"/>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 name="TextBox 10"/>
          <p:cNvSpPr txBox="1"/>
          <p:nvPr/>
        </p:nvSpPr>
        <p:spPr>
          <a:xfrm>
            <a:off x="8137942" y="6553200"/>
            <a:ext cx="800219" cy="215444"/>
          </a:xfrm>
          <a:prstGeom prst="rect">
            <a:avLst/>
          </a:prstGeom>
          <a:noFill/>
        </p:spPr>
        <p:txBody>
          <a:bodyPr wrap="none" rtlCol="0">
            <a:spAutoFit/>
          </a:bodyPr>
          <a:lstStyle/>
          <a:p>
            <a:r>
              <a:rPr lang="de-DE" sz="800" dirty="0"/>
              <a:t>© </a:t>
            </a:r>
            <a:r>
              <a:rPr lang="de-DE" sz="800" dirty="0" err="1"/>
              <a:t>Expedia.ca</a:t>
            </a:r>
            <a:endParaRPr lang="en-US" sz="800" dirty="0"/>
          </a:p>
        </p:txBody>
      </p:sp>
    </p:spTree>
    <p:extLst>
      <p:ext uri="{BB962C8B-B14F-4D97-AF65-F5344CB8AC3E}">
        <p14:creationId xmlns:p14="http://schemas.microsoft.com/office/powerpoint/2010/main" val="42403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33538" y="533400"/>
            <a:ext cx="5148262" cy="2057400"/>
          </a:xfrm>
        </p:spPr>
        <p:txBody>
          <a:bodyPr/>
          <a:lstStyle/>
          <a:p>
            <a:r>
              <a:rPr lang="en-US" dirty="0"/>
              <a:t>Data visualization example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6400" y="152400"/>
            <a:ext cx="5638800" cy="6256632"/>
          </a:xfrm>
        </p:spPr>
      </p:pic>
    </p:spTree>
    <p:extLst>
      <p:ext uri="{BB962C8B-B14F-4D97-AF65-F5344CB8AC3E}">
        <p14:creationId xmlns:p14="http://schemas.microsoft.com/office/powerpoint/2010/main" val="483057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example 2</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533400"/>
            <a:ext cx="8530302" cy="5334000"/>
          </a:xfrm>
        </p:spPr>
      </p:pic>
      <p:sp>
        <p:nvSpPr>
          <p:cNvPr id="5" name="TextBox 4"/>
          <p:cNvSpPr txBox="1"/>
          <p:nvPr/>
        </p:nvSpPr>
        <p:spPr>
          <a:xfrm>
            <a:off x="7082813" y="5867400"/>
            <a:ext cx="1904689" cy="215444"/>
          </a:xfrm>
          <a:prstGeom prst="rect">
            <a:avLst/>
          </a:prstGeom>
          <a:noFill/>
        </p:spPr>
        <p:txBody>
          <a:bodyPr wrap="none" rtlCol="0">
            <a:spAutoFit/>
          </a:bodyPr>
          <a:lstStyle/>
          <a:p>
            <a:r>
              <a:rPr lang="de-DE" sz="800" dirty="0"/>
              <a:t>© 2016 </a:t>
            </a:r>
            <a:r>
              <a:rPr lang="de-DE" sz="800"/>
              <a:t>Population Reference Bureau</a:t>
            </a:r>
            <a:endParaRPr lang="en-US" sz="800" dirty="0"/>
          </a:p>
        </p:txBody>
      </p:sp>
    </p:spTree>
    <p:extLst>
      <p:ext uri="{BB962C8B-B14F-4D97-AF65-F5344CB8AC3E}">
        <p14:creationId xmlns:p14="http://schemas.microsoft.com/office/powerpoint/2010/main" val="72598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20000"/>
          </a:bodyPr>
          <a:lstStyle/>
          <a:p>
            <a:r>
              <a:rPr lang="en-US" sz="3200" dirty="0"/>
              <a:t>“[I emphasize] visualizations that do some work; they persuade, they explain, they explore. Beauty is desirable, but I’m not excited by pretty charts that are also pretty useless.”</a:t>
            </a:r>
          </a:p>
          <a:p>
            <a:endParaRPr lang="en-US" dirty="0"/>
          </a:p>
          <a:p>
            <a:pPr algn="l"/>
            <a:endParaRPr lang="en-US" sz="2400" dirty="0"/>
          </a:p>
          <a:p>
            <a:pPr algn="l"/>
            <a:r>
              <a:rPr lang="en-US" sz="2400" dirty="0"/>
              <a:t>– Graham Wills, Data Science and Visualization Expert at IBM</a:t>
            </a:r>
          </a:p>
          <a:p>
            <a:pPr algn="l"/>
            <a:endParaRPr lang="en-US" dirty="0"/>
          </a:p>
        </p:txBody>
      </p:sp>
    </p:spTree>
    <p:extLst>
      <p:ext uri="{BB962C8B-B14F-4D97-AF65-F5344CB8AC3E}">
        <p14:creationId xmlns:p14="http://schemas.microsoft.com/office/powerpoint/2010/main" val="796000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Data Visualizations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18519"/>
          <a:stretch/>
        </p:blipFill>
        <p:spPr>
          <a:xfrm>
            <a:off x="381000" y="1371600"/>
            <a:ext cx="2057400" cy="167640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b="17467"/>
          <a:stretch/>
        </p:blipFill>
        <p:spPr>
          <a:xfrm>
            <a:off x="4617546" y="1387549"/>
            <a:ext cx="2011854" cy="1660451"/>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b="15556"/>
          <a:stretch/>
        </p:blipFill>
        <p:spPr>
          <a:xfrm>
            <a:off x="2552448" y="1424763"/>
            <a:ext cx="1943352" cy="1641053"/>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b="12977"/>
          <a:stretch/>
        </p:blipFill>
        <p:spPr>
          <a:xfrm>
            <a:off x="6807828" y="1369733"/>
            <a:ext cx="1878972" cy="1635142"/>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b="17124"/>
          <a:stretch/>
        </p:blipFill>
        <p:spPr>
          <a:xfrm>
            <a:off x="1107733" y="3957178"/>
            <a:ext cx="2013216" cy="1668477"/>
          </a:xfrm>
          <a:prstGeom prst="rect">
            <a:avLst/>
          </a:prstGeom>
        </p:spPr>
      </p:pic>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b="13493"/>
          <a:stretch/>
        </p:blipFill>
        <p:spPr>
          <a:xfrm>
            <a:off x="3657600" y="3831318"/>
            <a:ext cx="2074208" cy="1794338"/>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b="15988"/>
          <a:stretch/>
        </p:blipFill>
        <p:spPr>
          <a:xfrm>
            <a:off x="6141521" y="3915949"/>
            <a:ext cx="2011879" cy="1690214"/>
          </a:xfrm>
          <a:prstGeom prst="rect">
            <a:avLst/>
          </a:prstGeom>
        </p:spPr>
      </p:pic>
      <p:sp>
        <p:nvSpPr>
          <p:cNvPr id="17" name="TextBox 16"/>
          <p:cNvSpPr txBox="1"/>
          <p:nvPr/>
        </p:nvSpPr>
        <p:spPr>
          <a:xfrm>
            <a:off x="495300" y="2967335"/>
            <a:ext cx="1828800" cy="461665"/>
          </a:xfrm>
          <a:prstGeom prst="rect">
            <a:avLst/>
          </a:prstGeom>
          <a:noFill/>
        </p:spPr>
        <p:txBody>
          <a:bodyPr wrap="square" rtlCol="0">
            <a:spAutoFit/>
          </a:bodyPr>
          <a:lstStyle/>
          <a:p>
            <a:pPr algn="ctr"/>
            <a:r>
              <a:rPr lang="en-US"/>
              <a:t>Bar chart</a:t>
            </a:r>
          </a:p>
        </p:txBody>
      </p:sp>
      <p:sp>
        <p:nvSpPr>
          <p:cNvPr id="18" name="TextBox 17"/>
          <p:cNvSpPr txBox="1"/>
          <p:nvPr/>
        </p:nvSpPr>
        <p:spPr>
          <a:xfrm>
            <a:off x="2619471" y="2967335"/>
            <a:ext cx="1828800" cy="461665"/>
          </a:xfrm>
          <a:prstGeom prst="rect">
            <a:avLst/>
          </a:prstGeom>
          <a:noFill/>
        </p:spPr>
        <p:txBody>
          <a:bodyPr wrap="square" rtlCol="0">
            <a:spAutoFit/>
          </a:bodyPr>
          <a:lstStyle/>
          <a:p>
            <a:pPr algn="ctr"/>
            <a:r>
              <a:rPr lang="en-US" dirty="0"/>
              <a:t>Line chart</a:t>
            </a:r>
          </a:p>
        </p:txBody>
      </p:sp>
      <p:sp>
        <p:nvSpPr>
          <p:cNvPr id="19" name="TextBox 18"/>
          <p:cNvSpPr txBox="1"/>
          <p:nvPr/>
        </p:nvSpPr>
        <p:spPr>
          <a:xfrm>
            <a:off x="4754607" y="2967335"/>
            <a:ext cx="1828800" cy="461665"/>
          </a:xfrm>
          <a:prstGeom prst="rect">
            <a:avLst/>
          </a:prstGeom>
          <a:noFill/>
        </p:spPr>
        <p:txBody>
          <a:bodyPr wrap="square" rtlCol="0">
            <a:spAutoFit/>
          </a:bodyPr>
          <a:lstStyle/>
          <a:p>
            <a:pPr algn="ctr"/>
            <a:r>
              <a:rPr lang="en-US" dirty="0"/>
              <a:t>Scatter plot</a:t>
            </a:r>
          </a:p>
        </p:txBody>
      </p:sp>
      <p:sp>
        <p:nvSpPr>
          <p:cNvPr id="20" name="TextBox 19"/>
          <p:cNvSpPr txBox="1"/>
          <p:nvPr/>
        </p:nvSpPr>
        <p:spPr>
          <a:xfrm>
            <a:off x="6777149" y="2971680"/>
            <a:ext cx="1828800" cy="461665"/>
          </a:xfrm>
          <a:prstGeom prst="rect">
            <a:avLst/>
          </a:prstGeom>
          <a:noFill/>
        </p:spPr>
        <p:txBody>
          <a:bodyPr wrap="square" rtlCol="0">
            <a:spAutoFit/>
          </a:bodyPr>
          <a:lstStyle/>
          <a:p>
            <a:pPr algn="ctr"/>
            <a:r>
              <a:rPr lang="en-US" dirty="0"/>
              <a:t>Area chart</a:t>
            </a:r>
          </a:p>
        </p:txBody>
      </p:sp>
      <p:sp>
        <p:nvSpPr>
          <p:cNvPr id="21" name="TextBox 20"/>
          <p:cNvSpPr txBox="1"/>
          <p:nvPr/>
        </p:nvSpPr>
        <p:spPr>
          <a:xfrm>
            <a:off x="1238334" y="5606163"/>
            <a:ext cx="1828800" cy="461665"/>
          </a:xfrm>
          <a:prstGeom prst="rect">
            <a:avLst/>
          </a:prstGeom>
          <a:noFill/>
        </p:spPr>
        <p:txBody>
          <a:bodyPr wrap="square" rtlCol="0">
            <a:spAutoFit/>
          </a:bodyPr>
          <a:lstStyle/>
          <a:p>
            <a:pPr algn="ctr"/>
            <a:r>
              <a:rPr lang="en-US" dirty="0"/>
              <a:t>Pie chart</a:t>
            </a:r>
          </a:p>
        </p:txBody>
      </p:sp>
      <p:sp>
        <p:nvSpPr>
          <p:cNvPr id="22" name="TextBox 21"/>
          <p:cNvSpPr txBox="1"/>
          <p:nvPr/>
        </p:nvSpPr>
        <p:spPr>
          <a:xfrm>
            <a:off x="3779346" y="5625655"/>
            <a:ext cx="1952462" cy="461665"/>
          </a:xfrm>
          <a:prstGeom prst="rect">
            <a:avLst/>
          </a:prstGeom>
          <a:noFill/>
        </p:spPr>
        <p:txBody>
          <a:bodyPr wrap="square" rtlCol="0">
            <a:spAutoFit/>
          </a:bodyPr>
          <a:lstStyle/>
          <a:p>
            <a:pPr algn="ctr"/>
            <a:r>
              <a:rPr lang="en-US"/>
              <a:t>Bubble </a:t>
            </a:r>
            <a:r>
              <a:rPr lang="en-US" dirty="0"/>
              <a:t>chart</a:t>
            </a:r>
          </a:p>
        </p:txBody>
      </p:sp>
      <p:sp>
        <p:nvSpPr>
          <p:cNvPr id="23" name="TextBox 22"/>
          <p:cNvSpPr txBox="1"/>
          <p:nvPr/>
        </p:nvSpPr>
        <p:spPr>
          <a:xfrm>
            <a:off x="6324600" y="5625655"/>
            <a:ext cx="1828800" cy="461665"/>
          </a:xfrm>
          <a:prstGeom prst="rect">
            <a:avLst/>
          </a:prstGeom>
          <a:noFill/>
        </p:spPr>
        <p:txBody>
          <a:bodyPr wrap="square" rtlCol="0">
            <a:spAutoFit/>
          </a:bodyPr>
          <a:lstStyle/>
          <a:p>
            <a:pPr algn="ctr"/>
            <a:r>
              <a:rPr lang="en-US" dirty="0"/>
              <a:t>Heat map</a:t>
            </a:r>
          </a:p>
        </p:txBody>
      </p:sp>
      <p:sp>
        <p:nvSpPr>
          <p:cNvPr id="24" name="TextBox 23"/>
          <p:cNvSpPr txBox="1"/>
          <p:nvPr/>
        </p:nvSpPr>
        <p:spPr>
          <a:xfrm>
            <a:off x="3380989" y="6258668"/>
            <a:ext cx="5521063" cy="215444"/>
          </a:xfrm>
          <a:prstGeom prst="rect">
            <a:avLst/>
          </a:prstGeom>
          <a:noFill/>
        </p:spPr>
        <p:txBody>
          <a:bodyPr wrap="none" rtlCol="0">
            <a:spAutoFit/>
          </a:bodyPr>
          <a:lstStyle/>
          <a:p>
            <a:r>
              <a:rPr lang="en-US" sz="800" dirty="0"/>
              <a:t>Alexander </a:t>
            </a:r>
            <a:r>
              <a:rPr lang="en-US" sz="800" dirty="0" err="1"/>
              <a:t>Blagochevsky</a:t>
            </a:r>
            <a:r>
              <a:rPr lang="en-US" sz="800" dirty="0"/>
              <a:t>, Austin </a:t>
            </a:r>
            <a:r>
              <a:rPr lang="en-US" sz="800" dirty="0" err="1"/>
              <a:t>Condiff</a:t>
            </a:r>
            <a:r>
              <a:rPr lang="en-US" sz="800" dirty="0"/>
              <a:t>, Pham </a:t>
            </a:r>
            <a:r>
              <a:rPr lang="en-US" sz="800" dirty="0" err="1"/>
              <a:t>Thi</a:t>
            </a:r>
            <a:r>
              <a:rPr lang="en-US" sz="800" dirty="0"/>
              <a:t> </a:t>
            </a:r>
            <a:r>
              <a:rPr lang="en-US" sz="800" dirty="0" err="1"/>
              <a:t>Dieu</a:t>
            </a:r>
            <a:r>
              <a:rPr lang="en-US" sz="800" dirty="0"/>
              <a:t> Linh, </a:t>
            </a:r>
            <a:r>
              <a:rPr lang="en-US" sz="800" dirty="0" err="1"/>
              <a:t>Yohann</a:t>
            </a:r>
            <a:r>
              <a:rPr lang="en-US" sz="800" dirty="0"/>
              <a:t> Berger, Sergey </a:t>
            </a:r>
            <a:r>
              <a:rPr lang="en-US" sz="800" dirty="0" err="1"/>
              <a:t>Demushkin</a:t>
            </a:r>
            <a:r>
              <a:rPr lang="en-US" sz="800" dirty="0"/>
              <a:t>, The Noun Project</a:t>
            </a:r>
          </a:p>
        </p:txBody>
      </p:sp>
    </p:spTree>
    <p:extLst>
      <p:ext uri="{BB962C8B-B14F-4D97-AF65-F5344CB8AC3E}">
        <p14:creationId xmlns:p14="http://schemas.microsoft.com/office/powerpoint/2010/main" val="1597972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a:t>
            </a:r>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4546" t="19059" b="35115"/>
          <a:stretch/>
        </p:blipFill>
        <p:spPr>
          <a:xfrm>
            <a:off x="-152400" y="-609600"/>
            <a:ext cx="9296400" cy="9067800"/>
          </a:xfrm>
        </p:spPr>
      </p:pic>
      <p:sp>
        <p:nvSpPr>
          <p:cNvPr id="4" name="TextBox 3"/>
          <p:cNvSpPr txBox="1"/>
          <p:nvPr/>
        </p:nvSpPr>
        <p:spPr>
          <a:xfrm>
            <a:off x="7393256" y="6629400"/>
            <a:ext cx="760144" cy="215444"/>
          </a:xfrm>
          <a:prstGeom prst="rect">
            <a:avLst/>
          </a:prstGeom>
          <a:noFill/>
        </p:spPr>
        <p:txBody>
          <a:bodyPr wrap="none" rtlCol="0">
            <a:spAutoFit/>
          </a:bodyPr>
          <a:lstStyle/>
          <a:p>
            <a:r>
              <a:rPr lang="de-DE" sz="800"/>
              <a:t>© Anna Vital</a:t>
            </a:r>
            <a:endParaRPr lang="en-US" sz="800" dirty="0"/>
          </a:p>
        </p:txBody>
      </p:sp>
    </p:spTree>
    <p:extLst>
      <p:ext uri="{BB962C8B-B14F-4D97-AF65-F5344CB8AC3E}">
        <p14:creationId xmlns:p14="http://schemas.microsoft.com/office/powerpoint/2010/main" val="285806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017E8810-2C8F-C90F-3628-2FE9805320E6}"/>
              </a:ext>
            </a:extLst>
          </p:cNvPr>
          <p:cNvSpPr>
            <a:spLocks noGrp="1" noChangeArrowheads="1"/>
          </p:cNvSpPr>
          <p:nvPr>
            <p:ph type="title"/>
          </p:nvPr>
        </p:nvSpPr>
        <p:spPr/>
        <p:txBody>
          <a:bodyPr/>
          <a:lstStyle/>
          <a:p>
            <a:r>
              <a:rPr lang="en-US" altLang="en-US"/>
              <a:t>Example and code</a:t>
            </a:r>
          </a:p>
        </p:txBody>
      </p:sp>
      <p:sp>
        <p:nvSpPr>
          <p:cNvPr id="19459" name="Content Placeholder 2">
            <a:extLst>
              <a:ext uri="{FF2B5EF4-FFF2-40B4-BE49-F238E27FC236}">
                <a16:creationId xmlns:a16="http://schemas.microsoft.com/office/drawing/2014/main" id="{B833A375-4975-69AD-3508-BC3EFAE17E99}"/>
              </a:ext>
            </a:extLst>
          </p:cNvPr>
          <p:cNvSpPr>
            <a:spLocks noGrp="1" noChangeArrowheads="1"/>
          </p:cNvSpPr>
          <p:nvPr>
            <p:ph idx="1"/>
          </p:nvPr>
        </p:nvSpPr>
        <p:spPr/>
        <p:txBody>
          <a:bodyPr/>
          <a:lstStyle/>
          <a:p>
            <a:r>
              <a:rPr lang="en-US" altLang="en-US" dirty="0"/>
              <a:t>Download code in the classroom</a:t>
            </a:r>
          </a:p>
          <a:p>
            <a:r>
              <a:rPr lang="en-US" altLang="en-US" dirty="0"/>
              <a:t>On class: follow a step by step tutorial</a:t>
            </a:r>
          </a:p>
        </p:txBody>
      </p:sp>
      <p:sp>
        <p:nvSpPr>
          <p:cNvPr id="19460" name="Slide Number Placeholder 3">
            <a:extLst>
              <a:ext uri="{FF2B5EF4-FFF2-40B4-BE49-F238E27FC236}">
                <a16:creationId xmlns:a16="http://schemas.microsoft.com/office/drawing/2014/main" id="{81E5755B-586F-EE38-F78A-B69F352FE1F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7443068-80B2-4614-A95E-A39C8670464A}" type="slidenum">
              <a:rPr lang="en-US" altLang="en-US" smtClean="0"/>
              <a:pPr/>
              <a:t>16</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the Presentation</a:t>
            </a:r>
          </a:p>
        </p:txBody>
      </p:sp>
      <p:sp>
        <p:nvSpPr>
          <p:cNvPr id="3" name="Content Placeholder 2"/>
          <p:cNvSpPr>
            <a:spLocks noGrp="1"/>
          </p:cNvSpPr>
          <p:nvPr>
            <p:ph idx="1"/>
          </p:nvPr>
        </p:nvSpPr>
        <p:spPr>
          <a:xfrm>
            <a:off x="847725" y="1981200"/>
            <a:ext cx="7729537" cy="4495800"/>
          </a:xfrm>
        </p:spPr>
        <p:txBody>
          <a:bodyPr/>
          <a:lstStyle/>
          <a:p>
            <a:r>
              <a:rPr lang="en-US" dirty="0"/>
              <a:t>What makes a data visualization</a:t>
            </a:r>
          </a:p>
          <a:p>
            <a:r>
              <a:rPr lang="en-US" dirty="0"/>
              <a:t>Why they can be effective</a:t>
            </a:r>
          </a:p>
          <a:p>
            <a:r>
              <a:rPr lang="en-US" dirty="0"/>
              <a:t>How to plan</a:t>
            </a:r>
          </a:p>
          <a:p>
            <a:endParaRPr lang="en-US" dirty="0"/>
          </a:p>
          <a:p>
            <a:endParaRPr lang="en-US" dirty="0"/>
          </a:p>
        </p:txBody>
      </p:sp>
      <p:sp>
        <p:nvSpPr>
          <p:cNvPr id="4" name="Content Placeholder 2"/>
          <p:cNvSpPr txBox="1">
            <a:spLocks/>
          </p:cNvSpPr>
          <p:nvPr/>
        </p:nvSpPr>
        <p:spPr bwMode="auto">
          <a:xfrm>
            <a:off x="881063" y="1371600"/>
            <a:ext cx="77295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E96D1F"/>
              </a:buClr>
              <a:buSzPct val="85000"/>
              <a:buFont typeface="Wingdings" panose="05000000000000000000" pitchFamily="2" charset="2"/>
              <a:buChar char="n"/>
              <a:defRPr sz="3000">
                <a:solidFill>
                  <a:schemeClr val="tx1"/>
                </a:solidFill>
                <a:latin typeface="+mn-lt"/>
                <a:ea typeface="ＭＳ Ｐゴシック" pitchFamily="34" charset="-128"/>
                <a:cs typeface="ＭＳ Ｐゴシック" charset="-128"/>
              </a:defRPr>
            </a:lvl1pPr>
            <a:lvl2pPr marL="742950" indent="-285750" algn="l" rtl="0" eaLnBrk="1" fontAlgn="base" hangingPunct="1">
              <a:spcBef>
                <a:spcPct val="20000"/>
              </a:spcBef>
              <a:spcAft>
                <a:spcPct val="0"/>
              </a:spcAft>
              <a:buClr>
                <a:srgbClr val="E96D1F"/>
              </a:buClr>
              <a:buSzPct val="85000"/>
              <a:buFont typeface="Wingdings" panose="05000000000000000000" pitchFamily="2" charset="2"/>
              <a:buChar char="n"/>
              <a:defRPr sz="2600">
                <a:solidFill>
                  <a:schemeClr val="tx1"/>
                </a:solidFill>
                <a:latin typeface="+mn-lt"/>
                <a:ea typeface="ＭＳ Ｐゴシック" pitchFamily="34" charset="-128"/>
              </a:defRPr>
            </a:lvl2pPr>
            <a:lvl3pPr marL="1143000" indent="-228600" algn="l" rtl="0" eaLnBrk="1" fontAlgn="base" hangingPunct="1">
              <a:spcBef>
                <a:spcPct val="20000"/>
              </a:spcBef>
              <a:spcAft>
                <a:spcPct val="0"/>
              </a:spcAft>
              <a:buClr>
                <a:srgbClr val="7BC143"/>
              </a:buClr>
              <a:buChar char="•"/>
              <a:defRPr sz="2200">
                <a:solidFill>
                  <a:schemeClr val="tx1"/>
                </a:solidFill>
                <a:latin typeface="+mn-lt"/>
                <a:ea typeface="ＭＳ Ｐゴシック" pitchFamily="34" charset="-128"/>
              </a:defRPr>
            </a:lvl3pPr>
            <a:lvl4pPr marL="1600200" indent="-228600" algn="l" rtl="0" eaLnBrk="1" fontAlgn="base" hangingPunct="1">
              <a:spcBef>
                <a:spcPct val="20000"/>
              </a:spcBef>
              <a:spcAft>
                <a:spcPct val="0"/>
              </a:spcAft>
              <a:buClr>
                <a:srgbClr val="7BC143"/>
              </a:buClr>
              <a:buChar char="•"/>
              <a:defRPr>
                <a:solidFill>
                  <a:schemeClr val="tx1"/>
                </a:solidFill>
                <a:latin typeface="+mn-lt"/>
                <a:ea typeface="ＭＳ Ｐゴシック" pitchFamily="34" charset="-128"/>
              </a:defRPr>
            </a:lvl4pPr>
            <a:lvl5pPr marL="2057400" indent="-228600" algn="l" rtl="0" eaLnBrk="1" fontAlgn="base" hangingPunct="1">
              <a:spcBef>
                <a:spcPct val="20000"/>
              </a:spcBef>
              <a:spcAft>
                <a:spcPct val="0"/>
              </a:spcAft>
              <a:buClr>
                <a:srgbClr val="7BC143"/>
              </a:buClr>
              <a:buSzPct val="100000"/>
              <a:buChar char="•"/>
              <a:defRPr>
                <a:solidFill>
                  <a:schemeClr val="tx1"/>
                </a:solidFill>
                <a:latin typeface="+mn-lt"/>
                <a:ea typeface="ＭＳ Ｐゴシック" pitchFamily="34" charset="-128"/>
              </a:defRPr>
            </a:lvl5pPr>
            <a:lvl6pPr marL="2514600" indent="-228600" algn="l" rtl="0" eaLnBrk="1" fontAlgn="base" hangingPunct="1">
              <a:spcBef>
                <a:spcPct val="20000"/>
              </a:spcBef>
              <a:spcAft>
                <a:spcPct val="0"/>
              </a:spcAft>
              <a:buClr>
                <a:schemeClr val="tx1"/>
              </a:buClr>
              <a:buSzPct val="85000"/>
              <a:buChar char="•"/>
              <a:defRPr>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tx1"/>
              </a:buClr>
              <a:buSzPct val="85000"/>
              <a:buChar char="•"/>
              <a:defRPr>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tx1"/>
              </a:buClr>
              <a:buSzPct val="85000"/>
              <a:buChar char="•"/>
              <a:defRPr>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tx1"/>
              </a:buClr>
              <a:buSzPct val="85000"/>
              <a:buChar char="•"/>
              <a:defRPr>
                <a:solidFill>
                  <a:schemeClr val="tx1"/>
                </a:solidFill>
                <a:latin typeface="+mn-lt"/>
                <a:ea typeface="ＭＳ Ｐゴシック" charset="-128"/>
              </a:defRPr>
            </a:lvl9pPr>
          </a:lstStyle>
          <a:p>
            <a:pPr marL="0" indent="0">
              <a:buNone/>
            </a:pPr>
            <a:r>
              <a:rPr lang="en-US" kern="0"/>
              <a:t>You will learn:</a:t>
            </a:r>
            <a:endParaRPr lang="en-US" kern="0" dirty="0"/>
          </a:p>
        </p:txBody>
      </p:sp>
    </p:spTree>
    <p:extLst>
      <p:ext uri="{BB962C8B-B14F-4D97-AF65-F5344CB8AC3E}">
        <p14:creationId xmlns:p14="http://schemas.microsoft.com/office/powerpoint/2010/main" val="223427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685800" y="1752600"/>
            <a:ext cx="7772400" cy="2933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defRPr>
            </a:lvl2pPr>
            <a:lvl3pPr algn="l" rtl="0" eaLnBrk="0" fontAlgn="base" hangingPunct="0">
              <a:spcBef>
                <a:spcPct val="0"/>
              </a:spcBef>
              <a:spcAft>
                <a:spcPct val="0"/>
              </a:spcAft>
              <a:defRPr sz="3600">
                <a:solidFill>
                  <a:schemeClr val="tx2"/>
                </a:solidFill>
                <a:latin typeface="Arial" charset="0"/>
              </a:defRPr>
            </a:lvl3pPr>
            <a:lvl4pPr algn="l" rtl="0" eaLnBrk="0" fontAlgn="base" hangingPunct="0">
              <a:spcBef>
                <a:spcPct val="0"/>
              </a:spcBef>
              <a:spcAft>
                <a:spcPct val="0"/>
              </a:spcAft>
              <a:defRPr sz="3600">
                <a:solidFill>
                  <a:schemeClr val="tx2"/>
                </a:solidFill>
                <a:latin typeface="Arial" charset="0"/>
              </a:defRPr>
            </a:lvl4pPr>
            <a:lvl5pPr algn="l" rtl="0" eaLnBrk="0" fontAlgn="base" hangingPunct="0">
              <a:spcBef>
                <a:spcPct val="0"/>
              </a:spcBef>
              <a:spcAft>
                <a:spcPct val="0"/>
              </a:spcAft>
              <a:defRPr sz="3600">
                <a:solidFill>
                  <a:schemeClr val="tx2"/>
                </a:solidFill>
                <a:latin typeface="Arial" charset="0"/>
              </a:defRPr>
            </a:lvl5pPr>
            <a:lvl6pPr marL="457200" algn="l" rtl="0" fontAlgn="base">
              <a:spcBef>
                <a:spcPct val="0"/>
              </a:spcBef>
              <a:spcAft>
                <a:spcPct val="0"/>
              </a:spcAft>
              <a:defRPr sz="3600">
                <a:solidFill>
                  <a:schemeClr val="tx2"/>
                </a:solidFill>
                <a:latin typeface="Arial" charset="0"/>
              </a:defRPr>
            </a:lvl6pPr>
            <a:lvl7pPr marL="914400" algn="l" rtl="0" fontAlgn="base">
              <a:spcBef>
                <a:spcPct val="0"/>
              </a:spcBef>
              <a:spcAft>
                <a:spcPct val="0"/>
              </a:spcAft>
              <a:defRPr sz="3600">
                <a:solidFill>
                  <a:schemeClr val="tx2"/>
                </a:solidFill>
                <a:latin typeface="Arial" charset="0"/>
              </a:defRPr>
            </a:lvl7pPr>
            <a:lvl8pPr marL="1371600" algn="l" rtl="0" fontAlgn="base">
              <a:spcBef>
                <a:spcPct val="0"/>
              </a:spcBef>
              <a:spcAft>
                <a:spcPct val="0"/>
              </a:spcAft>
              <a:defRPr sz="3600">
                <a:solidFill>
                  <a:schemeClr val="tx2"/>
                </a:solidFill>
                <a:latin typeface="Arial" charset="0"/>
              </a:defRPr>
            </a:lvl8pPr>
            <a:lvl9pPr marL="1828800" algn="l" rtl="0" fontAlgn="base">
              <a:spcBef>
                <a:spcPct val="0"/>
              </a:spcBef>
              <a:spcAft>
                <a:spcPct val="0"/>
              </a:spcAft>
              <a:defRPr sz="3600">
                <a:solidFill>
                  <a:schemeClr val="tx2"/>
                </a:solidFill>
                <a:latin typeface="Arial" charset="0"/>
              </a:defRPr>
            </a:lvl9pPr>
          </a:lstStyle>
          <a:p>
            <a:pPr algn="ctr">
              <a:lnSpc>
                <a:spcPct val="120000"/>
              </a:lnSpc>
            </a:pPr>
            <a:r>
              <a:rPr lang="en-US" sz="5000" spc="200" dirty="0">
                <a:solidFill>
                  <a:schemeClr val="accent1"/>
                </a:solidFill>
              </a:rPr>
              <a:t>WHAT IS </a:t>
            </a:r>
          </a:p>
          <a:p>
            <a:pPr algn="ctr">
              <a:lnSpc>
                <a:spcPct val="120000"/>
              </a:lnSpc>
            </a:pPr>
            <a:r>
              <a:rPr lang="en-US" sz="7200" b="1" spc="300" dirty="0">
                <a:solidFill>
                  <a:schemeClr val="accent1"/>
                </a:solidFill>
              </a:rPr>
              <a:t>DATA </a:t>
            </a:r>
            <a:r>
              <a:rPr lang="en-US" sz="5500" b="1" spc="300" dirty="0">
                <a:solidFill>
                  <a:schemeClr val="accent1"/>
                </a:solidFill>
              </a:rPr>
              <a:t>VISUALIZATION?</a:t>
            </a:r>
            <a:br>
              <a:rPr lang="en-US" sz="5500" b="1" spc="300" dirty="0">
                <a:solidFill>
                  <a:schemeClr val="accent1"/>
                </a:solidFill>
              </a:rPr>
            </a:br>
            <a:endParaRPr lang="en-US" sz="5500" b="1" spc="300" dirty="0">
              <a:solidFill>
                <a:schemeClr val="accent1"/>
              </a:solidFill>
            </a:endParaRPr>
          </a:p>
        </p:txBody>
      </p:sp>
      <p:sp>
        <p:nvSpPr>
          <p:cNvPr id="2" name="Title 1">
            <a:extLst>
              <a:ext uri="{FF2B5EF4-FFF2-40B4-BE49-F238E27FC236}">
                <a16:creationId xmlns:a16="http://schemas.microsoft.com/office/drawing/2014/main" id="{AE4EA35D-78A1-0430-BB20-5C5E4335E0B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237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739062" cy="990600"/>
          </a:xfrm>
        </p:spPr>
        <p:txBody>
          <a:bodyPr/>
          <a:lstStyle/>
          <a:p>
            <a:r>
              <a:rPr lang="en-US" dirty="0"/>
              <a:t>Name the Data Visualization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2600" y="1066800"/>
            <a:ext cx="2221566" cy="2043638"/>
          </a:xfrm>
        </p:spPr>
      </p:pic>
      <p:sp>
        <p:nvSpPr>
          <p:cNvPr id="5" name="TextBox 4"/>
          <p:cNvSpPr txBox="1"/>
          <p:nvPr/>
        </p:nvSpPr>
        <p:spPr>
          <a:xfrm>
            <a:off x="6477000" y="1066800"/>
            <a:ext cx="2286000" cy="1200329"/>
          </a:xfrm>
          <a:prstGeom prst="rect">
            <a:avLst/>
          </a:prstGeom>
          <a:noFill/>
        </p:spPr>
        <p:txBody>
          <a:bodyPr wrap="square" rtlCol="0">
            <a:spAutoFit/>
          </a:bodyPr>
          <a:lstStyle/>
          <a:p>
            <a:r>
              <a:rPr lang="en-US" sz="7200" dirty="0"/>
              <a:t>58%</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667" r="38333"/>
          <a:stretch/>
        </p:blipFill>
        <p:spPr>
          <a:xfrm>
            <a:off x="5206649" y="2590800"/>
            <a:ext cx="3352800" cy="34925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15556"/>
          <a:stretch/>
        </p:blipFill>
        <p:spPr>
          <a:xfrm>
            <a:off x="5206649" y="1009606"/>
            <a:ext cx="1357854" cy="1146632"/>
          </a:xfrm>
          <a:prstGeom prst="rect">
            <a:avLst/>
          </a:prstGeom>
        </p:spPr>
      </p:pic>
      <p:sp>
        <p:nvSpPr>
          <p:cNvPr id="3" name="TextBox 2"/>
          <p:cNvSpPr txBox="1"/>
          <p:nvPr/>
        </p:nvSpPr>
        <p:spPr>
          <a:xfrm>
            <a:off x="6715855" y="2265797"/>
            <a:ext cx="1861407" cy="215444"/>
          </a:xfrm>
          <a:prstGeom prst="rect">
            <a:avLst/>
          </a:prstGeom>
          <a:noFill/>
        </p:spPr>
        <p:txBody>
          <a:bodyPr wrap="none" rtlCol="0">
            <a:spAutoFit/>
          </a:bodyPr>
          <a:lstStyle/>
          <a:p>
            <a:r>
              <a:rPr lang="en-US" sz="800" dirty="0"/>
              <a:t>George Patterson, The Noun Project</a:t>
            </a:r>
          </a:p>
        </p:txBody>
      </p:sp>
      <p:sp>
        <p:nvSpPr>
          <p:cNvPr id="9" name="TextBox 8"/>
          <p:cNvSpPr txBox="1"/>
          <p:nvPr/>
        </p:nvSpPr>
        <p:spPr>
          <a:xfrm>
            <a:off x="3365697" y="6113736"/>
            <a:ext cx="1342034" cy="215444"/>
          </a:xfrm>
          <a:prstGeom prst="rect">
            <a:avLst/>
          </a:prstGeom>
          <a:noFill/>
        </p:spPr>
        <p:txBody>
          <a:bodyPr wrap="none" rtlCol="0">
            <a:spAutoFit/>
          </a:bodyPr>
          <a:lstStyle/>
          <a:p>
            <a:r>
              <a:rPr lang="en-US" sz="800" dirty="0"/>
              <a:t>Map data </a:t>
            </a:r>
            <a:r>
              <a:rPr lang="de-DE" sz="800" dirty="0"/>
              <a:t>© 2016 Google</a:t>
            </a:r>
            <a:endParaRPr lang="en-US" sz="800" dirty="0"/>
          </a:p>
        </p:txBody>
      </p:sp>
      <p:sp>
        <p:nvSpPr>
          <p:cNvPr id="10" name="TextBox 9"/>
          <p:cNvSpPr txBox="1"/>
          <p:nvPr/>
        </p:nvSpPr>
        <p:spPr>
          <a:xfrm>
            <a:off x="7861348" y="6085137"/>
            <a:ext cx="808235" cy="215444"/>
          </a:xfrm>
          <a:prstGeom prst="rect">
            <a:avLst/>
          </a:prstGeom>
          <a:noFill/>
        </p:spPr>
        <p:txBody>
          <a:bodyPr wrap="none" rtlCol="0">
            <a:spAutoFit/>
          </a:bodyPr>
          <a:lstStyle/>
          <a:p>
            <a:r>
              <a:rPr lang="de-DE" sz="800" dirty="0"/>
              <a:t>© </a:t>
            </a:r>
            <a:r>
              <a:rPr lang="en-US" sz="800" dirty="0"/>
              <a:t>Ben </a:t>
            </a:r>
            <a:r>
              <a:rPr lang="en-US" sz="800" dirty="0" err="1"/>
              <a:t>Willers</a:t>
            </a:r>
            <a:endParaRPr lang="en-US" sz="800"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400" y="3352800"/>
            <a:ext cx="3810000" cy="2708228"/>
          </a:xfrm>
          <a:prstGeom prst="rect">
            <a:avLst/>
          </a:prstGeom>
        </p:spPr>
      </p:pic>
    </p:spTree>
    <p:extLst>
      <p:ext uri="{BB962C8B-B14F-4D97-AF65-F5344CB8AC3E}">
        <p14:creationId xmlns:p14="http://schemas.microsoft.com/office/powerpoint/2010/main" val="950866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14400" y="1600200"/>
            <a:ext cx="7315200" cy="2743200"/>
          </a:xfrm>
        </p:spPr>
        <p:txBody>
          <a:bodyPr/>
          <a:lstStyle/>
          <a:p>
            <a:r>
              <a:rPr lang="en-US" dirty="0"/>
              <a:t>“Nicely designed posters with a few numbers on them aren’t really data viz.”</a:t>
            </a:r>
          </a:p>
          <a:p>
            <a:endParaRPr lang="en-US" dirty="0"/>
          </a:p>
          <a:p>
            <a:pPr algn="l"/>
            <a:endParaRPr lang="en-US" sz="3200" dirty="0"/>
          </a:p>
          <a:p>
            <a:pPr algn="l"/>
            <a:endParaRPr lang="en-US" sz="3200" dirty="0"/>
          </a:p>
          <a:p>
            <a:pPr algn="l"/>
            <a:endParaRPr lang="en-US" sz="3200" dirty="0"/>
          </a:p>
          <a:p>
            <a:pPr algn="l"/>
            <a:endParaRPr lang="en-US" sz="3200" dirty="0"/>
          </a:p>
          <a:p>
            <a:endParaRPr lang="en-US" sz="3200" dirty="0"/>
          </a:p>
        </p:txBody>
      </p:sp>
      <p:sp>
        <p:nvSpPr>
          <p:cNvPr id="2" name="TextBox 1"/>
          <p:cNvSpPr txBox="1"/>
          <p:nvPr/>
        </p:nvSpPr>
        <p:spPr>
          <a:xfrm>
            <a:off x="838200" y="5334000"/>
            <a:ext cx="6858000" cy="1409617"/>
          </a:xfrm>
          <a:prstGeom prst="rect">
            <a:avLst/>
          </a:prstGeom>
          <a:noFill/>
        </p:spPr>
        <p:txBody>
          <a:bodyPr wrap="square" rtlCol="0">
            <a:spAutoFit/>
          </a:bodyPr>
          <a:lstStyle/>
          <a:p>
            <a:pPr eaLnBrk="1" hangingPunct="1">
              <a:spcBef>
                <a:spcPct val="20000"/>
              </a:spcBef>
              <a:buClr>
                <a:srgbClr val="E96D1F"/>
              </a:buClr>
              <a:buSzPct val="85000"/>
            </a:pPr>
            <a:r>
              <a:rPr lang="en-US" sz="2800" kern="0" dirty="0">
                <a:solidFill>
                  <a:srgbClr val="FFFFFF"/>
                </a:solidFill>
                <a:latin typeface="Arial Black" panose="020B0A04020102020204" pitchFamily="34" charset="0"/>
                <a:cs typeface="ＭＳ Ｐゴシック" charset="-128"/>
              </a:rPr>
              <a:t>– Amanda Cox</a:t>
            </a:r>
          </a:p>
          <a:p>
            <a:pPr lvl="0" eaLnBrk="1" hangingPunct="1">
              <a:spcBef>
                <a:spcPct val="20000"/>
              </a:spcBef>
              <a:buClr>
                <a:srgbClr val="E96D1F"/>
              </a:buClr>
              <a:buSzPct val="85000"/>
            </a:pPr>
            <a:r>
              <a:rPr lang="en-US" sz="2800" kern="0" dirty="0">
                <a:solidFill>
                  <a:srgbClr val="FFFFFF"/>
                </a:solidFill>
                <a:latin typeface="Arial Black" panose="020B0A04020102020204" pitchFamily="34" charset="0"/>
                <a:cs typeface="ＭＳ Ｐゴシック" charset="-128"/>
              </a:rPr>
              <a:t>Editor of Upshot, New York Times</a:t>
            </a:r>
          </a:p>
          <a:p>
            <a:endParaRPr lang="en-US" dirty="0"/>
          </a:p>
        </p:txBody>
      </p:sp>
    </p:spTree>
    <p:extLst>
      <p:ext uri="{BB962C8B-B14F-4D97-AF65-F5344CB8AC3E}">
        <p14:creationId xmlns:p14="http://schemas.microsoft.com/office/powerpoint/2010/main" val="3328930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990600" y="2209800"/>
            <a:ext cx="7467600" cy="2286000"/>
          </a:xfrm>
          <a:prstGeom prst="rect">
            <a:avLst/>
          </a:prstGeom>
          <a:solidFill>
            <a:srgbClr val="717073">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2" name="Title 1"/>
          <p:cNvSpPr>
            <a:spLocks noGrp="1"/>
          </p:cNvSpPr>
          <p:nvPr>
            <p:ph type="title"/>
          </p:nvPr>
        </p:nvSpPr>
        <p:spPr/>
        <p:txBody>
          <a:bodyPr/>
          <a:lstStyle/>
          <a:p>
            <a:r>
              <a:rPr lang="en-US" dirty="0"/>
              <a:t>Defining the Medium</a:t>
            </a:r>
          </a:p>
        </p:txBody>
      </p:sp>
      <p:sp>
        <p:nvSpPr>
          <p:cNvPr id="3" name="Content Placeholder 2"/>
          <p:cNvSpPr>
            <a:spLocks noGrp="1"/>
          </p:cNvSpPr>
          <p:nvPr>
            <p:ph idx="1"/>
          </p:nvPr>
        </p:nvSpPr>
        <p:spPr>
          <a:xfrm>
            <a:off x="2556628" y="2362200"/>
            <a:ext cx="5894645" cy="2895600"/>
          </a:xfrm>
        </p:spPr>
        <p:txBody>
          <a:bodyPr/>
          <a:lstStyle/>
          <a:p>
            <a:pPr marL="0" indent="0">
              <a:buNone/>
            </a:pPr>
            <a:r>
              <a:rPr lang="en-US" b="1" dirty="0"/>
              <a:t>Data visualization: </a:t>
            </a:r>
            <a:r>
              <a:rPr lang="en-US" dirty="0"/>
              <a:t>A </a:t>
            </a:r>
            <a:r>
              <a:rPr lang="en-US" dirty="0" err="1"/>
              <a:t>nontext</a:t>
            </a:r>
            <a:r>
              <a:rPr lang="en-US" dirty="0"/>
              <a:t>- based representation of data that enhances the understanding of that data.</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777" b="21111"/>
          <a:stretch/>
        </p:blipFill>
        <p:spPr>
          <a:xfrm>
            <a:off x="1139537" y="2787600"/>
            <a:ext cx="1268155" cy="901799"/>
          </a:xfrm>
          <a:prstGeom prst="rect">
            <a:avLst/>
          </a:prstGeom>
        </p:spPr>
      </p:pic>
      <p:sp>
        <p:nvSpPr>
          <p:cNvPr id="6" name="TextBox 5"/>
          <p:cNvSpPr txBox="1"/>
          <p:nvPr/>
        </p:nvSpPr>
        <p:spPr>
          <a:xfrm>
            <a:off x="6934200" y="6248400"/>
            <a:ext cx="1811714" cy="215444"/>
          </a:xfrm>
          <a:prstGeom prst="rect">
            <a:avLst/>
          </a:prstGeom>
          <a:noFill/>
        </p:spPr>
        <p:txBody>
          <a:bodyPr wrap="none" rtlCol="0">
            <a:spAutoFit/>
          </a:bodyPr>
          <a:lstStyle/>
          <a:p>
            <a:r>
              <a:rPr lang="en-US" sz="800" dirty="0"/>
              <a:t>Martha Ormiston, The Noun Project</a:t>
            </a:r>
          </a:p>
        </p:txBody>
      </p:sp>
    </p:spTree>
    <p:extLst>
      <p:ext uri="{BB962C8B-B14F-4D97-AF65-F5344CB8AC3E}">
        <p14:creationId xmlns:p14="http://schemas.microsoft.com/office/powerpoint/2010/main" val="862770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924800" cy="990600"/>
          </a:xfrm>
        </p:spPr>
        <p:txBody>
          <a:bodyPr/>
          <a:lstStyle/>
          <a:p>
            <a:r>
              <a:rPr lang="en-US" sz="3200" dirty="0"/>
              <a:t>Name the Data Visualization (Revisited)</a:t>
            </a:r>
          </a:p>
        </p:txBody>
      </p:sp>
      <p:pic>
        <p:nvPicPr>
          <p:cNvPr id="12"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2600" y="1066800"/>
            <a:ext cx="2221566" cy="2043638"/>
          </a:xfrm>
        </p:spPr>
      </p:pic>
      <p:sp>
        <p:nvSpPr>
          <p:cNvPr id="5" name="TextBox 4"/>
          <p:cNvSpPr txBox="1"/>
          <p:nvPr/>
        </p:nvSpPr>
        <p:spPr>
          <a:xfrm>
            <a:off x="6477000" y="1066800"/>
            <a:ext cx="2286000" cy="1200329"/>
          </a:xfrm>
          <a:prstGeom prst="rect">
            <a:avLst/>
          </a:prstGeom>
          <a:noFill/>
        </p:spPr>
        <p:txBody>
          <a:bodyPr wrap="square" rtlCol="0">
            <a:spAutoFit/>
          </a:bodyPr>
          <a:lstStyle/>
          <a:p>
            <a:r>
              <a:rPr lang="en-US" sz="7200" dirty="0"/>
              <a:t>58%</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667" r="38333"/>
          <a:stretch/>
        </p:blipFill>
        <p:spPr>
          <a:xfrm>
            <a:off x="5206649" y="2590800"/>
            <a:ext cx="3352800" cy="34925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15556"/>
          <a:stretch/>
        </p:blipFill>
        <p:spPr>
          <a:xfrm>
            <a:off x="5206649" y="1009606"/>
            <a:ext cx="1357854" cy="1146632"/>
          </a:xfrm>
          <a:prstGeom prst="rect">
            <a:avLst/>
          </a:prstGeom>
        </p:spPr>
      </p:pic>
      <p:sp>
        <p:nvSpPr>
          <p:cNvPr id="3" name="TextBox 2"/>
          <p:cNvSpPr txBox="1"/>
          <p:nvPr/>
        </p:nvSpPr>
        <p:spPr>
          <a:xfrm>
            <a:off x="6715855" y="2265797"/>
            <a:ext cx="1861407" cy="215444"/>
          </a:xfrm>
          <a:prstGeom prst="rect">
            <a:avLst/>
          </a:prstGeom>
          <a:noFill/>
        </p:spPr>
        <p:txBody>
          <a:bodyPr wrap="none" rtlCol="0">
            <a:spAutoFit/>
          </a:bodyPr>
          <a:lstStyle/>
          <a:p>
            <a:r>
              <a:rPr lang="en-US" sz="800" dirty="0"/>
              <a:t>George Patterson, The Noun Project</a:t>
            </a:r>
          </a:p>
        </p:txBody>
      </p:sp>
      <p:sp>
        <p:nvSpPr>
          <p:cNvPr id="9" name="TextBox 8"/>
          <p:cNvSpPr txBox="1"/>
          <p:nvPr/>
        </p:nvSpPr>
        <p:spPr>
          <a:xfrm>
            <a:off x="3365697" y="6113736"/>
            <a:ext cx="1342034" cy="215444"/>
          </a:xfrm>
          <a:prstGeom prst="rect">
            <a:avLst/>
          </a:prstGeom>
          <a:noFill/>
        </p:spPr>
        <p:txBody>
          <a:bodyPr wrap="none" rtlCol="0">
            <a:spAutoFit/>
          </a:bodyPr>
          <a:lstStyle/>
          <a:p>
            <a:r>
              <a:rPr lang="en-US" sz="800" dirty="0"/>
              <a:t>Map data </a:t>
            </a:r>
            <a:r>
              <a:rPr lang="de-DE" sz="800" dirty="0"/>
              <a:t>© 2016 Google</a:t>
            </a:r>
            <a:endParaRPr lang="en-US" sz="800" dirty="0"/>
          </a:p>
        </p:txBody>
      </p:sp>
      <p:sp>
        <p:nvSpPr>
          <p:cNvPr id="10" name="TextBox 9"/>
          <p:cNvSpPr txBox="1"/>
          <p:nvPr/>
        </p:nvSpPr>
        <p:spPr>
          <a:xfrm>
            <a:off x="7861348" y="6085137"/>
            <a:ext cx="808235" cy="215444"/>
          </a:xfrm>
          <a:prstGeom prst="rect">
            <a:avLst/>
          </a:prstGeom>
          <a:noFill/>
        </p:spPr>
        <p:txBody>
          <a:bodyPr wrap="none" rtlCol="0">
            <a:spAutoFit/>
          </a:bodyPr>
          <a:lstStyle/>
          <a:p>
            <a:r>
              <a:rPr lang="de-DE" sz="800" dirty="0"/>
              <a:t>© </a:t>
            </a:r>
            <a:r>
              <a:rPr lang="en-US" sz="800" dirty="0"/>
              <a:t>Ben </a:t>
            </a:r>
            <a:r>
              <a:rPr lang="en-US" sz="800" dirty="0" err="1"/>
              <a:t>Willers</a:t>
            </a:r>
            <a:endParaRPr lang="en-US" sz="800" dirty="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400" y="3352800"/>
            <a:ext cx="3810000" cy="2708228"/>
          </a:xfrm>
          <a:prstGeom prst="rect">
            <a:avLst/>
          </a:prstGeom>
        </p:spPr>
      </p:pic>
    </p:spTree>
    <p:extLst>
      <p:ext uri="{BB962C8B-B14F-4D97-AF65-F5344CB8AC3E}">
        <p14:creationId xmlns:p14="http://schemas.microsoft.com/office/powerpoint/2010/main" val="1926648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vs. Infographic</a:t>
            </a:r>
          </a:p>
        </p:txBody>
      </p:sp>
      <p:cxnSp>
        <p:nvCxnSpPr>
          <p:cNvPr id="11" name="Straight Connector 10"/>
          <p:cNvCxnSpPr/>
          <p:nvPr/>
        </p:nvCxnSpPr>
        <p:spPr bwMode="auto">
          <a:xfrm>
            <a:off x="3124200" y="6701135"/>
            <a:ext cx="5453062" cy="0"/>
          </a:xfrm>
          <a:prstGeom prst="line">
            <a:avLst/>
          </a:prstGeom>
          <a:solidFill>
            <a:schemeClr val="accent1"/>
          </a:solidFill>
          <a:ln w="19050" cap="flat" cmpd="sng" algn="ctr">
            <a:solidFill>
              <a:schemeClr val="tx1"/>
            </a:solidFill>
            <a:prstDash val="sysDot"/>
            <a:round/>
            <a:headEnd type="none" w="med" len="med"/>
            <a:tailEnd type="none" w="med" len="med"/>
          </a:ln>
          <a:effectLst/>
        </p:spPr>
      </p:cxnSp>
      <p:cxnSp>
        <p:nvCxnSpPr>
          <p:cNvPr id="14" name="Straight Connector 13"/>
          <p:cNvCxnSpPr/>
          <p:nvPr/>
        </p:nvCxnSpPr>
        <p:spPr bwMode="auto">
          <a:xfrm>
            <a:off x="2683669" y="8001000"/>
            <a:ext cx="5893593" cy="0"/>
          </a:xfrm>
          <a:prstGeom prst="line">
            <a:avLst/>
          </a:prstGeom>
          <a:solidFill>
            <a:schemeClr val="accent1"/>
          </a:solidFill>
          <a:ln w="19050" cap="flat" cmpd="sng" algn="ctr">
            <a:solidFill>
              <a:schemeClr val="tx1"/>
            </a:solidFill>
            <a:prstDash val="sysDot"/>
            <a:round/>
            <a:headEnd type="none" w="med" len="med"/>
            <a:tailEnd type="none" w="med" len="med"/>
          </a:ln>
          <a:effectLst/>
        </p:spPr>
      </p:cxnSp>
      <p:sp>
        <p:nvSpPr>
          <p:cNvPr id="12" name="Content Placeholder 2"/>
          <p:cNvSpPr txBox="1">
            <a:spLocks/>
          </p:cNvSpPr>
          <p:nvPr/>
        </p:nvSpPr>
        <p:spPr bwMode="auto">
          <a:xfrm>
            <a:off x="881063" y="1676400"/>
            <a:ext cx="77295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E96D1F"/>
              </a:buClr>
              <a:buSzPct val="85000"/>
              <a:buFont typeface="Wingdings" panose="05000000000000000000" pitchFamily="2" charset="2"/>
              <a:buChar char="n"/>
              <a:defRPr sz="3000">
                <a:solidFill>
                  <a:schemeClr val="tx1"/>
                </a:solidFill>
                <a:latin typeface="+mn-lt"/>
                <a:ea typeface="ＭＳ Ｐゴシック" pitchFamily="34" charset="-128"/>
                <a:cs typeface="ＭＳ Ｐゴシック" charset="-128"/>
              </a:defRPr>
            </a:lvl1pPr>
            <a:lvl2pPr marL="742950" indent="-285750" algn="l" rtl="0" eaLnBrk="1" fontAlgn="base" hangingPunct="1">
              <a:spcBef>
                <a:spcPct val="20000"/>
              </a:spcBef>
              <a:spcAft>
                <a:spcPct val="0"/>
              </a:spcAft>
              <a:buClr>
                <a:srgbClr val="E96D1F"/>
              </a:buClr>
              <a:buSzPct val="85000"/>
              <a:buFont typeface="Wingdings" panose="05000000000000000000" pitchFamily="2" charset="2"/>
              <a:buChar char="n"/>
              <a:defRPr sz="2600">
                <a:solidFill>
                  <a:schemeClr val="tx1"/>
                </a:solidFill>
                <a:latin typeface="+mn-lt"/>
                <a:ea typeface="ＭＳ Ｐゴシック" pitchFamily="34" charset="-128"/>
              </a:defRPr>
            </a:lvl2pPr>
            <a:lvl3pPr marL="1143000" indent="-228600" algn="l" rtl="0" eaLnBrk="1" fontAlgn="base" hangingPunct="1">
              <a:spcBef>
                <a:spcPct val="20000"/>
              </a:spcBef>
              <a:spcAft>
                <a:spcPct val="0"/>
              </a:spcAft>
              <a:buClr>
                <a:srgbClr val="7BC143"/>
              </a:buClr>
              <a:buChar char="•"/>
              <a:defRPr sz="2200">
                <a:solidFill>
                  <a:schemeClr val="tx1"/>
                </a:solidFill>
                <a:latin typeface="+mn-lt"/>
                <a:ea typeface="ＭＳ Ｐゴシック" pitchFamily="34" charset="-128"/>
              </a:defRPr>
            </a:lvl3pPr>
            <a:lvl4pPr marL="1600200" indent="-228600" algn="l" rtl="0" eaLnBrk="1" fontAlgn="base" hangingPunct="1">
              <a:spcBef>
                <a:spcPct val="20000"/>
              </a:spcBef>
              <a:spcAft>
                <a:spcPct val="0"/>
              </a:spcAft>
              <a:buClr>
                <a:srgbClr val="7BC143"/>
              </a:buClr>
              <a:buChar char="•"/>
              <a:defRPr>
                <a:solidFill>
                  <a:schemeClr val="tx1"/>
                </a:solidFill>
                <a:latin typeface="+mn-lt"/>
                <a:ea typeface="ＭＳ Ｐゴシック" pitchFamily="34" charset="-128"/>
              </a:defRPr>
            </a:lvl4pPr>
            <a:lvl5pPr marL="2057400" indent="-228600" algn="l" rtl="0" eaLnBrk="1" fontAlgn="base" hangingPunct="1">
              <a:spcBef>
                <a:spcPct val="20000"/>
              </a:spcBef>
              <a:spcAft>
                <a:spcPct val="0"/>
              </a:spcAft>
              <a:buClr>
                <a:srgbClr val="7BC143"/>
              </a:buClr>
              <a:buSzPct val="100000"/>
              <a:buChar char="•"/>
              <a:defRPr>
                <a:solidFill>
                  <a:schemeClr val="tx1"/>
                </a:solidFill>
                <a:latin typeface="+mn-lt"/>
                <a:ea typeface="ＭＳ Ｐゴシック" pitchFamily="34" charset="-128"/>
              </a:defRPr>
            </a:lvl5pPr>
            <a:lvl6pPr marL="2514600" indent="-228600" algn="l" rtl="0" eaLnBrk="1" fontAlgn="base" hangingPunct="1">
              <a:spcBef>
                <a:spcPct val="20000"/>
              </a:spcBef>
              <a:spcAft>
                <a:spcPct val="0"/>
              </a:spcAft>
              <a:buClr>
                <a:schemeClr val="tx1"/>
              </a:buClr>
              <a:buSzPct val="85000"/>
              <a:buChar char="•"/>
              <a:defRPr>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tx1"/>
              </a:buClr>
              <a:buSzPct val="85000"/>
              <a:buChar char="•"/>
              <a:defRPr>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tx1"/>
              </a:buClr>
              <a:buSzPct val="85000"/>
              <a:buChar char="•"/>
              <a:defRPr>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tx1"/>
              </a:buClr>
              <a:buSzPct val="85000"/>
              <a:buChar char="•"/>
              <a:defRPr>
                <a:solidFill>
                  <a:schemeClr val="tx1"/>
                </a:solidFill>
                <a:latin typeface="+mn-lt"/>
                <a:ea typeface="ＭＳ Ｐゴシック" charset="-128"/>
              </a:defRPr>
            </a:lvl9pPr>
          </a:lstStyle>
          <a:p>
            <a:pPr marL="0" indent="0">
              <a:buNone/>
            </a:pPr>
            <a:r>
              <a:rPr lang="en-US" kern="0" dirty="0"/>
              <a:t>These terms are sometimes used interchangeably.</a:t>
            </a:r>
          </a:p>
          <a:p>
            <a:pPr marL="0" indent="0">
              <a:buNone/>
            </a:pPr>
            <a:endParaRPr lang="en-US" kern="0" dirty="0"/>
          </a:p>
          <a:p>
            <a:pPr marL="0" indent="0">
              <a:buNone/>
            </a:pPr>
            <a:r>
              <a:rPr lang="en-US" kern="0" dirty="0"/>
              <a:t>Just remember: You need DATA plus a visual representing the data to make a data </a:t>
            </a:r>
            <a:r>
              <a:rPr lang="en-US" kern="0" dirty="0" err="1"/>
              <a:t>viz</a:t>
            </a:r>
            <a:r>
              <a:rPr lang="en-US" kern="0" dirty="0"/>
              <a:t>!</a:t>
            </a:r>
          </a:p>
        </p:txBody>
      </p:sp>
    </p:spTree>
    <p:extLst>
      <p:ext uri="{BB962C8B-B14F-4D97-AF65-F5344CB8AC3E}">
        <p14:creationId xmlns:p14="http://schemas.microsoft.com/office/powerpoint/2010/main" val="72491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739062" cy="990600"/>
          </a:xfrm>
        </p:spPr>
        <p:txBody>
          <a:bodyPr/>
          <a:lstStyle/>
          <a:p>
            <a:r>
              <a:rPr lang="en-US" dirty="0"/>
              <a:t>What Google Thinks</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973047"/>
            <a:ext cx="4064027" cy="4437152"/>
          </a:xfrm>
          <a:ln>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5073" b="16811"/>
          <a:stretch/>
        </p:blipFill>
        <p:spPr>
          <a:xfrm>
            <a:off x="4832524" y="973047"/>
            <a:ext cx="4082876" cy="4437153"/>
          </a:xfrm>
          <a:prstGeom prst="rect">
            <a:avLst/>
          </a:prstGeom>
          <a:ln>
            <a:solidFill>
              <a:schemeClr val="tx1"/>
            </a:solidFill>
          </a:ln>
        </p:spPr>
      </p:pic>
      <p:sp>
        <p:nvSpPr>
          <p:cNvPr id="11" name="Rectangle 10"/>
          <p:cNvSpPr/>
          <p:nvPr/>
        </p:nvSpPr>
        <p:spPr>
          <a:xfrm>
            <a:off x="609600" y="5486400"/>
            <a:ext cx="4267200" cy="830997"/>
          </a:xfrm>
          <a:prstGeom prst="rect">
            <a:avLst/>
          </a:prstGeom>
        </p:spPr>
        <p:txBody>
          <a:bodyPr wrap="square">
            <a:spAutoFit/>
          </a:bodyPr>
          <a:lstStyle/>
          <a:p>
            <a:r>
              <a:rPr lang="en-US" dirty="0"/>
              <a:t>Graphs, geometric shapes, color coded, number driven</a:t>
            </a:r>
          </a:p>
        </p:txBody>
      </p:sp>
      <p:sp>
        <p:nvSpPr>
          <p:cNvPr id="12" name="Rectangle 11"/>
          <p:cNvSpPr/>
          <p:nvPr/>
        </p:nvSpPr>
        <p:spPr>
          <a:xfrm>
            <a:off x="5105400" y="5486399"/>
            <a:ext cx="4267200" cy="830997"/>
          </a:xfrm>
          <a:prstGeom prst="rect">
            <a:avLst/>
          </a:prstGeom>
        </p:spPr>
        <p:txBody>
          <a:bodyPr wrap="square">
            <a:spAutoFit/>
          </a:bodyPr>
          <a:lstStyle/>
          <a:p>
            <a:r>
              <a:rPr lang="en-US" dirty="0"/>
              <a:t>Collection of facts, icons, pictorials, text driven</a:t>
            </a:r>
          </a:p>
        </p:txBody>
      </p:sp>
    </p:spTree>
    <p:extLst>
      <p:ext uri="{BB962C8B-B14F-4D97-AF65-F5344CB8AC3E}">
        <p14:creationId xmlns:p14="http://schemas.microsoft.com/office/powerpoint/2010/main" val="17886017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b667bbbcd25276da16f1e3948579508d67a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EAEAEA"/>
      </a:lt1>
      <a:dk2>
        <a:srgbClr val="265E9E"/>
      </a:dk2>
      <a:lt2>
        <a:srgbClr val="EAEAEA"/>
      </a:lt2>
      <a:accent1>
        <a:srgbClr val="FFFFFF"/>
      </a:accent1>
      <a:accent2>
        <a:srgbClr val="DDDDDD"/>
      </a:accent2>
      <a:accent3>
        <a:srgbClr val="F3F3F3"/>
      </a:accent3>
      <a:accent4>
        <a:srgbClr val="000000"/>
      </a:accent4>
      <a:accent5>
        <a:srgbClr val="FFFFFF"/>
      </a:accent5>
      <a:accent6>
        <a:srgbClr val="C8C8C8"/>
      </a:accent6>
      <a:hlink>
        <a:srgbClr val="265E9E"/>
      </a:hlink>
      <a:folHlink>
        <a:srgbClr val="D0512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EAEAEA"/>
      </a:lt1>
      <a:dk2>
        <a:srgbClr val="265E9E"/>
      </a:dk2>
      <a:lt2>
        <a:srgbClr val="EAEAEA"/>
      </a:lt2>
      <a:accent1>
        <a:srgbClr val="FFFFFF"/>
      </a:accent1>
      <a:accent2>
        <a:srgbClr val="DDDDDD"/>
      </a:accent2>
      <a:accent3>
        <a:srgbClr val="F3F3F3"/>
      </a:accent3>
      <a:accent4>
        <a:srgbClr val="000000"/>
      </a:accent4>
      <a:accent5>
        <a:srgbClr val="FFFFFF"/>
      </a:accent5>
      <a:accent6>
        <a:srgbClr val="C8C8C8"/>
      </a:accent6>
      <a:hlink>
        <a:srgbClr val="265E9E"/>
      </a:hlink>
      <a:folHlink>
        <a:srgbClr val="D0512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old Stripes 1">
    <a:dk1>
      <a:srgbClr val="000000"/>
    </a:dk1>
    <a:lt1>
      <a:srgbClr val="EAEAEA"/>
    </a:lt1>
    <a:dk2>
      <a:srgbClr val="265E9E"/>
    </a:dk2>
    <a:lt2>
      <a:srgbClr val="EAEAEA"/>
    </a:lt2>
    <a:accent1>
      <a:srgbClr val="FFFFFF"/>
    </a:accent1>
    <a:accent2>
      <a:srgbClr val="DDDDDD"/>
    </a:accent2>
    <a:accent3>
      <a:srgbClr val="F3F3F3"/>
    </a:accent3>
    <a:accent4>
      <a:srgbClr val="000000"/>
    </a:accent4>
    <a:accent5>
      <a:srgbClr val="FFFFFF"/>
    </a:accent5>
    <a:accent6>
      <a:srgbClr val="C8C8C8"/>
    </a:accent6>
    <a:hlink>
      <a:srgbClr val="265E9E"/>
    </a:hlink>
    <a:folHlink>
      <a:srgbClr val="D05124"/>
    </a:folHlink>
  </a:clrScheme>
</a:themeOverride>
</file>

<file path=docProps/app.xml><?xml version="1.0" encoding="utf-8"?>
<Properties xmlns="http://schemas.openxmlformats.org/officeDocument/2006/extended-properties" xmlns:vt="http://schemas.openxmlformats.org/officeDocument/2006/docPropsVTypes">
  <Template>Retrospect</Template>
  <TotalTime>8908</TotalTime>
  <Words>1878</Words>
  <Application>Microsoft Office PowerPoint</Application>
  <PresentationFormat>On-screen Show (4:3)</PresentationFormat>
  <Paragraphs>96</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Black</vt:lpstr>
      <vt:lpstr>Calibri</vt:lpstr>
      <vt:lpstr>Calibri Light</vt:lpstr>
      <vt:lpstr>Wingdings</vt:lpstr>
      <vt:lpstr>Office Theme</vt:lpstr>
      <vt:lpstr>Data visualization</vt:lpstr>
      <vt:lpstr>Goals of the Presentation</vt:lpstr>
      <vt:lpstr>PowerPoint Presentation</vt:lpstr>
      <vt:lpstr>Name the Data Visualization</vt:lpstr>
      <vt:lpstr>PowerPoint Presentation</vt:lpstr>
      <vt:lpstr>Defining the Medium</vt:lpstr>
      <vt:lpstr>Name the Data Visualization (Revisited)</vt:lpstr>
      <vt:lpstr>Data Visualization vs. Infographic</vt:lpstr>
      <vt:lpstr>What Google Thinks</vt:lpstr>
      <vt:lpstr>Example of infographic</vt:lpstr>
      <vt:lpstr>Data visualization example</vt:lpstr>
      <vt:lpstr>Data visualization example 2</vt:lpstr>
      <vt:lpstr>PowerPoint Presentation</vt:lpstr>
      <vt:lpstr>Basic Data Visualizations</vt:lpstr>
      <vt:lpstr>Other types </vt:lpstr>
      <vt:lpstr>Example and code</vt:lpstr>
    </vt:vector>
  </TitlesOfParts>
  <Company>Paul Geary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Michele Winowitch</dc:creator>
  <cp:lastModifiedBy>Tran Tien Cong</cp:lastModifiedBy>
  <cp:revision>193</cp:revision>
  <cp:lastPrinted>2016-09-19T23:49:38Z</cp:lastPrinted>
  <dcterms:created xsi:type="dcterms:W3CDTF">2016-08-19T18:25:39Z</dcterms:created>
  <dcterms:modified xsi:type="dcterms:W3CDTF">2023-06-07T09:09:01Z</dcterms:modified>
</cp:coreProperties>
</file>